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311" r:id="rId5"/>
    <p:sldId id="299" r:id="rId6"/>
    <p:sldId id="302" r:id="rId7"/>
    <p:sldId id="327" r:id="rId8"/>
    <p:sldId id="304" r:id="rId9"/>
    <p:sldId id="265" r:id="rId10"/>
    <p:sldId id="305" r:id="rId11"/>
    <p:sldId id="312" r:id="rId12"/>
    <p:sldId id="300" r:id="rId13"/>
    <p:sldId id="313" r:id="rId14"/>
    <p:sldId id="314" r:id="rId15"/>
    <p:sldId id="306" r:id="rId16"/>
    <p:sldId id="307" r:id="rId17"/>
    <p:sldId id="308" r:id="rId18"/>
    <p:sldId id="267" r:id="rId19"/>
    <p:sldId id="309" r:id="rId20"/>
    <p:sldId id="310" r:id="rId21"/>
    <p:sldId id="272" r:id="rId22"/>
    <p:sldId id="322" r:id="rId23"/>
    <p:sldId id="323" r:id="rId24"/>
    <p:sldId id="287" r:id="rId25"/>
    <p:sldId id="324" r:id="rId26"/>
    <p:sldId id="278" r:id="rId27"/>
    <p:sldId id="288" r:id="rId28"/>
    <p:sldId id="291" r:id="rId29"/>
    <p:sldId id="292" r:id="rId30"/>
    <p:sldId id="317" r:id="rId31"/>
    <p:sldId id="319" r:id="rId32"/>
    <p:sldId id="321" r:id="rId33"/>
    <p:sldId id="298" r:id="rId34"/>
  </p:sldIdLst>
  <p:sldSz cx="18288000" cy="10287000"/>
  <p:notesSz cx="6858000" cy="9144000"/>
  <p:embeddedFontLst>
    <p:embeddedFont>
      <p:font typeface="Brush Script MT" panose="03060802040406070304" pitchFamily="66" charset="0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rmorant Garamond Bold" panose="020B0604020202020204" charset="0"/>
      <p:regular r:id="rId41"/>
    </p:embeddedFont>
    <p:embeddedFont>
      <p:font typeface="Open Sans Light" panose="020B0306030504020204" pitchFamily="34" charset="0"/>
      <p:regular r:id="rId42"/>
      <p:italic r:id="rId43"/>
    </p:embeddedFont>
    <p:embeddedFont>
      <p:font typeface="Railey" panose="020B0604020202020204" charset="0"/>
      <p:regular r:id="rId44"/>
    </p:embeddedFont>
    <p:embeddedFont>
      <p:font typeface="Segoe Script" panose="030B0504020000000003" pitchFamily="66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E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88006-FA7A-47DD-8EDA-C79245BD153B}" type="datetimeFigureOut">
              <a:rPr lang="es-ES" smtClean="0"/>
              <a:t>15/09/2022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3539F-6C9D-478E-8936-EEC62AE73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268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3539F-6C9D-478E-8936-EEC62AE7340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40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forms.office.com/Pages/ShareFormPage.aspx?id=aykR84I-TkyCqajkA6QrEU-4HiXj0ldDqWrLq6pxc7ZUN0daVjJCREc5UTIyTTBGUjJURlg1RFE5RS4u&amp;sharetoken=u5Uglmoz9ycnblzPx5q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hyperlink" Target="http://hemeroteca.unad.edu.co/index.php/book/article/view/2488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pelesa2.blogspot.com/2018/05/cooperative-work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5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89/feduc.2021.693221" TargetMode="External"/><Relationship Id="rId13" Type="http://schemas.openxmlformats.org/officeDocument/2006/relationships/hyperlink" Target="http://www.redalyc.org/pdf/834/83490204.pdf" TargetMode="External"/><Relationship Id="rId18" Type="http://schemas.openxmlformats.org/officeDocument/2006/relationships/hyperlink" Target="https://eur-lex.europa.eu/legal-content/ES/TXT/?uri=CELEX:32019L0790" TargetMode="External"/><Relationship Id="rId3" Type="http://schemas.openxmlformats.org/officeDocument/2006/relationships/hyperlink" Target="about:blank" TargetMode="External"/><Relationship Id="rId21" Type="http://schemas.openxmlformats.org/officeDocument/2006/relationships/hyperlink" Target="https://www.educacionyfp.gob.es/inee/indicadores/sistema-estatal/ultima-edicion.html" TargetMode="External"/><Relationship Id="rId7" Type="http://schemas.openxmlformats.org/officeDocument/2006/relationships/hyperlink" Target="https://doi.org/10.1080/1364557032000119616" TargetMode="External"/><Relationship Id="rId12" Type="http://schemas.openxmlformats.org/officeDocument/2006/relationships/hyperlink" Target="https://doi.org/10.1016/j.compedu.2017.01.008" TargetMode="External"/><Relationship Id="rId17" Type="http://schemas.openxmlformats.org/officeDocument/2006/relationships/hyperlink" Target="https://doi.org/10.1126/science.1201783" TargetMode="External"/><Relationship Id="rId2" Type="http://schemas.openxmlformats.org/officeDocument/2006/relationships/hyperlink" Target="https://doi.org/10.9756/int-jecse/v12i2.201050" TargetMode="External"/><Relationship Id="rId16" Type="http://schemas.openxmlformats.org/officeDocument/2006/relationships/hyperlink" Target="https://www.euskadi.eus/noticia/2013/derechos-de-autor-copyright-copyleft-y-creative-commons/web01-a2wz/es/" TargetMode="External"/><Relationship Id="rId20" Type="http://schemas.openxmlformats.org/officeDocument/2006/relationships/hyperlink" Target="https://doi.org/10.17979/arec.2018.2.2.452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80/03057267.2012.655038" TargetMode="External"/><Relationship Id="rId11" Type="http://schemas.openxmlformats.org/officeDocument/2006/relationships/hyperlink" Target="https://doi.org/10.1016/j.chb.2021.106909" TargetMode="External"/><Relationship Id="rId5" Type="http://schemas.openxmlformats.org/officeDocument/2006/relationships/hyperlink" Target="https://doi.org/10.3991/ijet.v16i14.23775" TargetMode="External"/><Relationship Id="rId15" Type="http://schemas.openxmlformats.org/officeDocument/2006/relationships/hyperlink" Target="https://doi.org/10.6018/riite2016/260631" TargetMode="External"/><Relationship Id="rId10" Type="http://schemas.openxmlformats.org/officeDocument/2006/relationships/hyperlink" Target="https://www.boe.es/buscar/doc.php?id=BOE-A-2018-16673" TargetMode="External"/><Relationship Id="rId19" Type="http://schemas.openxmlformats.org/officeDocument/2006/relationships/hyperlink" Target="https://raco.cat/index.php/UTE/article/view/369781." TargetMode="External"/><Relationship Id="rId4" Type="http://schemas.openxmlformats.org/officeDocument/2006/relationships/hyperlink" Target="https://doi.org/10.34190/ejel.19.1.1992" TargetMode="External"/><Relationship Id="rId9" Type="http://schemas.openxmlformats.org/officeDocument/2006/relationships/hyperlink" Target="https://doi.org/10.1007/s12528-013-9077-3" TargetMode="External"/><Relationship Id="rId14" Type="http://schemas.openxmlformats.org/officeDocument/2006/relationships/hyperlink" Target="http://www.jstor.org/stable/3496955" TargetMode="External"/><Relationship Id="rId22" Type="http://schemas.openxmlformats.org/officeDocument/2006/relationships/hyperlink" Target="https://www.educacion.navarra.es/web/dpto/evaluacion-y-calidad/evaluacion/evaluacion-externa/evaluacion-de-navarr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0/09588220801943742" TargetMode="External"/><Relationship Id="rId13" Type="http://schemas.openxmlformats.org/officeDocument/2006/relationships/hyperlink" Target="https://doi.org/10.1080/00043125.2016.1224873" TargetMode="External"/><Relationship Id="rId18" Type="http://schemas.openxmlformats.org/officeDocument/2006/relationships/hyperlink" Target="https://doi.org/10.1371/journal.pmed.1000097" TargetMode="External"/><Relationship Id="rId3" Type="http://schemas.openxmlformats.org/officeDocument/2006/relationships/hyperlink" Target="https://www.un.org/sustainabledevelopment/es/objetivos-de-desarrollo-sostenible/" TargetMode="External"/><Relationship Id="rId7" Type="http://schemas.openxmlformats.org/officeDocument/2006/relationships/hyperlink" Target="https://doi.org/10.13189/ujer.2020.081049" TargetMode="External"/><Relationship Id="rId12" Type="http://schemas.openxmlformats.org/officeDocument/2006/relationships/hyperlink" Target="https://www.boe.es/boe/dias/2020/12/30/pdfs/BOE-A-2020-17264.pdf" TargetMode="External"/><Relationship Id="rId17" Type="http://schemas.openxmlformats.org/officeDocument/2006/relationships/hyperlink" Target="https://doi.org/10.1111/j.1467-9620.2006.00684.x" TargetMode="External"/><Relationship Id="rId2" Type="http://schemas.openxmlformats.org/officeDocument/2006/relationships/hyperlink" Target="https://doi.org/10.21556/edutec.2019.70.1469" TargetMode="External"/><Relationship Id="rId16" Type="http://schemas.openxmlformats.org/officeDocument/2006/relationships/hyperlink" Target="https://doi.org/10.1177/2158244021106153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9.cl/ubuw1" TargetMode="External"/><Relationship Id="rId11" Type="http://schemas.openxmlformats.org/officeDocument/2006/relationships/hyperlink" Target="https://www.ciencia.gob.es/Secc-Servicios/Igualdad/Mujeres-e-Innovacion.html;jsessionid=B0B5F0391DD755CC469AF80EEC0F1DB5.1" TargetMode="External"/><Relationship Id="rId5" Type="http://schemas.openxmlformats.org/officeDocument/2006/relationships/hyperlink" Target="about:blank" TargetMode="External"/><Relationship Id="rId15" Type="http://schemas.openxmlformats.org/officeDocument/2006/relationships/hyperlink" Target="https://doi.org/10.1108/ARCH-04-2021-0081" TargetMode="External"/><Relationship Id="rId10" Type="http://schemas.openxmlformats.org/officeDocument/2006/relationships/hyperlink" Target="https://databank.bancomundial.org/source/world-development-indicators" TargetMode="External"/><Relationship Id="rId19" Type="http://schemas.openxmlformats.org/officeDocument/2006/relationships/hyperlink" Target="https://doi.org/10.1016/j.iheduc.2012.12.001" TargetMode="External"/><Relationship Id="rId4" Type="http://schemas.openxmlformats.org/officeDocument/2006/relationships/hyperlink" Target="https://www.researchgate.net/publication/332523368_Derechos_de_autor_en_el_uso_de_materiales_didacticos_una_revision_de_la_normativa_espanola" TargetMode="External"/><Relationship Id="rId9" Type="http://schemas.openxmlformats.org/officeDocument/2006/relationships/hyperlink" Target="https://doi.org/10.4018/IJICTE.2016010105" TargetMode="External"/><Relationship Id="rId14" Type="http://schemas.openxmlformats.org/officeDocument/2006/relationships/hyperlink" Target="https://doi.org/10.5944/reec.38.2021.27816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304/elea.2005.2.1.2" TargetMode="External"/><Relationship Id="rId13" Type="http://schemas.openxmlformats.org/officeDocument/2006/relationships/hyperlink" Target="https://doi.org/10.1016/j.iheduc.2012.12.003" TargetMode="External"/><Relationship Id="rId18" Type="http://schemas.openxmlformats.org/officeDocument/2006/relationships/hyperlink" Target="https://n9.cl/na1as" TargetMode="External"/><Relationship Id="rId26" Type="http://schemas.openxmlformats.org/officeDocument/2006/relationships/hyperlink" Target="https://doi.org/10.1111/j.1467-8535.2010.01060_12.x" TargetMode="External"/><Relationship Id="rId3" Type="http://schemas.openxmlformats.org/officeDocument/2006/relationships/hyperlink" Target="https://doi.org/10.1371/journal.pmed.1000097" TargetMode="External"/><Relationship Id="rId21" Type="http://schemas.openxmlformats.org/officeDocument/2006/relationships/hyperlink" Target="https://doi.org/10.1007/s10984-019-09303-z" TargetMode="External"/><Relationship Id="rId7" Type="http://schemas.openxmlformats.org/officeDocument/2006/relationships/hyperlink" Target="https://doi.org/10.2304/elea.2013.10.3.305" TargetMode="External"/><Relationship Id="rId12" Type="http://schemas.openxmlformats.org/officeDocument/2006/relationships/hyperlink" Target="https://doi.org/10.1155/2018/7425924" TargetMode="External"/><Relationship Id="rId17" Type="http://schemas.openxmlformats.org/officeDocument/2006/relationships/hyperlink" Target="https://doi.org/10.4018/ijmbl.2019100101" TargetMode="External"/><Relationship Id="rId25" Type="http://schemas.openxmlformats.org/officeDocument/2006/relationships/hyperlink" Target="https://www.comunidad.madrid/gobierno/informacion-juridica-legislacion/registro-territorial-propiedad-intelectual" TargetMode="External"/><Relationship Id="rId2" Type="http://schemas.openxmlformats.org/officeDocument/2006/relationships/hyperlink" Target="https://doi.org/10.1111/j.1467-9620.2006.00684.x" TargetMode="External"/><Relationship Id="rId16" Type="http://schemas.openxmlformats.org/officeDocument/2006/relationships/hyperlink" Target="https://www.educacionyfp.gob.es/inee/evaluaciones-internacionales/pisa/pisa-2018.html" TargetMode="External"/><Relationship Id="rId20" Type="http://schemas.openxmlformats.org/officeDocument/2006/relationships/hyperlink" Target="https://www.google.com/url?q=https://doi.org/10.1080/01587919.2018.1476840&amp;sa=D&amp;source=docs&amp;ust=1659651055234036&amp;usg=AOvVaw0nn_42CJIiv2ldHDLrrM9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33225/jbse/20.19.583" TargetMode="External"/><Relationship Id="rId11" Type="http://schemas.openxmlformats.org/officeDocument/2006/relationships/hyperlink" Target="https://doi.org/10.2304/elea.2014.11.1.88" TargetMode="External"/><Relationship Id="rId24" Type="http://schemas.openxmlformats.org/officeDocument/2006/relationships/hyperlink" Target="https://www.culturaydeporte.gob.es/cultura/areas/propiedadintelectual/mc/rpi/inicio.html" TargetMode="External"/><Relationship Id="rId5" Type="http://schemas.openxmlformats.org/officeDocument/2006/relationships/hyperlink" Target="https://doi.org/10.1016/j.edurev.2021.100394" TargetMode="External"/><Relationship Id="rId15" Type="http://schemas.openxmlformats.org/officeDocument/2006/relationships/hyperlink" Target="https://onlinelibrary.wiley.com/action/doSearch?ContribAuthorRaw=Roberts%2C+Helen" TargetMode="External"/><Relationship Id="rId23" Type="http://schemas.openxmlformats.org/officeDocument/2006/relationships/hyperlink" Target="https://www.boe.es/eli/es/rdlg/1996/04/12/1/con" TargetMode="External"/><Relationship Id="rId10" Type="http://schemas.openxmlformats.org/officeDocument/2006/relationships/hyperlink" Target="https://doi.org/10.17275/per.21.62.8.3" TargetMode="External"/><Relationship Id="rId19" Type="http://schemas.openxmlformats.org/officeDocument/2006/relationships/hyperlink" Target="https://doi.org/10.1080/01587919.2018.1476840" TargetMode="External"/><Relationship Id="rId4" Type="http://schemas.openxmlformats.org/officeDocument/2006/relationships/hyperlink" Target="https://doi.org/10.1016/j.iheduc.2012.12.001" TargetMode="External"/><Relationship Id="rId9" Type="http://schemas.openxmlformats.org/officeDocument/2006/relationships/hyperlink" Target="https://www.learntechlib.org/primary/p/112374/" TargetMode="External"/><Relationship Id="rId14" Type="http://schemas.openxmlformats.org/officeDocument/2006/relationships/hyperlink" Target="https://onlinelibrary.wiley.com/action/doSearch?ContribAuthorRaw=Petticrew%2C+Mark" TargetMode="External"/><Relationship Id="rId22" Type="http://schemas.openxmlformats.org/officeDocument/2006/relationships/hyperlink" Target="https://doi.org/10.1088/1742-6596/1321/2/022026" TargetMode="External"/><Relationship Id="rId27" Type="http://schemas.openxmlformats.org/officeDocument/2006/relationships/hyperlink" Target="https://doi.org/10.46328/ijres.v6i1.728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cacionyfp.gob.es/inee/evaluaciones-internacionales/timss.html" TargetMode="External"/><Relationship Id="rId13" Type="http://schemas.openxmlformats.org/officeDocument/2006/relationships/hyperlink" Target="https://www.euskadi.eus/noticia/2013/derechos-de-autor-copyright-copyleft-y-creative-commons/web01-a2wz/es/" TargetMode="External"/><Relationship Id="rId3" Type="http://schemas.openxmlformats.org/officeDocument/2006/relationships/hyperlink" Target="https://doi.org/10.1002/tea.21139" TargetMode="External"/><Relationship Id="rId7" Type="http://schemas.openxmlformats.org/officeDocument/2006/relationships/hyperlink" Target="https://doi.org/10.13189/ujer.2020.080637" TargetMode="External"/><Relationship Id="rId12" Type="http://schemas.openxmlformats.org/officeDocument/2006/relationships/hyperlink" Target="https://doi.org/10.1016/j.medeli.2010.01.015" TargetMode="External"/><Relationship Id="rId17" Type="http://schemas.openxmlformats.org/officeDocument/2006/relationships/hyperlink" Target="https://doi.org/10.1111/bjet.12949" TargetMode="External"/><Relationship Id="rId2" Type="http://schemas.openxmlformats.org/officeDocument/2006/relationships/hyperlink" Target="http://dx.doi.org/10.21125/edulearn.2019.2263" TargetMode="External"/><Relationship Id="rId16" Type="http://schemas.openxmlformats.org/officeDocument/2006/relationships/hyperlink" Target="https://doi.org/10.14419/ijet.v7i2.29.1429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07/s10763-009-9181-z" TargetMode="External"/><Relationship Id="rId11" Type="http://schemas.openxmlformats.org/officeDocument/2006/relationships/hyperlink" Target="https://doi.org/10.1016/J.STUEDUC.2017.01.002" TargetMode="External"/><Relationship Id="rId5" Type="http://schemas.openxmlformats.org/officeDocument/2006/relationships/hyperlink" Target="https://doi.org/10.13189/ujer.2020.081504" TargetMode="External"/><Relationship Id="rId15" Type="http://schemas.openxmlformats.org/officeDocument/2006/relationships/hyperlink" Target="https://doi.org/10.24059/olj.v20i4.1048" TargetMode="External"/><Relationship Id="rId10" Type="http://schemas.openxmlformats.org/officeDocument/2006/relationships/hyperlink" Target="https://doi.org/10.18002/telein.v2i0.5618" TargetMode="External"/><Relationship Id="rId4" Type="http://schemas.openxmlformats.org/officeDocument/2006/relationships/hyperlink" Target="https://doi.org/10.1504/IJTEL.2016.078089" TargetMode="External"/><Relationship Id="rId9" Type="http://schemas.openxmlformats.org/officeDocument/2006/relationships/hyperlink" Target="https://doi.org/10.1080/09523987.2018.1484042" TargetMode="External"/><Relationship Id="rId14" Type="http://schemas.openxmlformats.org/officeDocument/2006/relationships/hyperlink" Target="https://doi.org/10.14742/ajet.3404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drive.google.com/file/d/1aJz7Rkeezjg6BxR_hcf20rQDut3kge0G/view" TargetMode="External"/><Relationship Id="rId4" Type="http://schemas.openxmlformats.org/officeDocument/2006/relationships/hyperlink" Target="https://www.educaccionperu.org/coronavirus-los-principales-desafios-de-la-educacion-a-distanci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enago.com/es/academy/things-need-know-writing-good-research-question/" TargetMode="External"/><Relationship Id="rId4" Type="http://schemas.openxmlformats.org/officeDocument/2006/relationships/hyperlink" Target="https://www.educaccionperu.org/la-competencia-de-ciencia-y-tecnologia-en-la-estrategia-remota-de-aprendo-en-cas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schooltraveller.org/europeana-stem-challeng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44706" y="806031"/>
            <a:ext cx="12250357" cy="241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1905" algn="ctr">
              <a:lnSpc>
                <a:spcPct val="150000"/>
              </a:lnSpc>
              <a:spcAft>
                <a:spcPts val="5550"/>
              </a:spcAft>
            </a:pPr>
            <a:r>
              <a:rPr lang="es-ES_tradnl" sz="3600" b="1" dirty="0">
                <a:solidFill>
                  <a:srgbClr val="000000"/>
                </a:solidFill>
                <a:latin typeface="Cormorant Garamond Bold"/>
              </a:rPr>
              <a:t>CONSTRUCCIÓN DE UN MODELO DE ENSEÑANZA- APRENDIZAJE HÍBRIDO BASADO EN LA ESTACIÓN DE ROTACIONES, PARA STEM EN EDUCACIÓN SECUNDARIA</a:t>
            </a:r>
            <a:endParaRPr lang="es-ES" sz="3600" b="1" dirty="0">
              <a:solidFill>
                <a:srgbClr val="000000"/>
              </a:solidFill>
              <a:latin typeface="Cormorant Garamond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9" r="32979"/>
          <a:stretch/>
        </p:blipFill>
        <p:spPr>
          <a:xfrm>
            <a:off x="0" y="2157"/>
            <a:ext cx="4847302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685264" y="3771900"/>
            <a:ext cx="11229237" cy="98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6"/>
              </a:lnSpc>
            </a:pPr>
            <a:endParaRPr dirty="0"/>
          </a:p>
          <a:p>
            <a:pPr algn="ctr">
              <a:lnSpc>
                <a:spcPts val="2896"/>
              </a:lnSpc>
            </a:pPr>
            <a:r>
              <a:rPr lang="en-US" sz="2633" spc="263" dirty="0">
                <a:solidFill>
                  <a:srgbClr val="000000"/>
                </a:solidFill>
                <a:latin typeface="Cormorant Garamond Bold"/>
              </a:rPr>
              <a:t>IZASKUN JORAJURIA ELIZONDO</a:t>
            </a:r>
          </a:p>
          <a:p>
            <a:pPr algn="ctr">
              <a:lnSpc>
                <a:spcPts val="1895"/>
              </a:lnSpc>
            </a:pPr>
            <a:endParaRPr lang="en-US" sz="1722" spc="172" dirty="0">
              <a:solidFill>
                <a:srgbClr val="000000"/>
              </a:solidFill>
              <a:latin typeface="Cormorant Garamond Bold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71BA7EDD-7E4E-1314-7B33-5EE4A1165D30}"/>
              </a:ext>
            </a:extLst>
          </p:cNvPr>
          <p:cNvCxnSpPr>
            <a:cxnSpLocks/>
          </p:cNvCxnSpPr>
          <p:nvPr/>
        </p:nvCxnSpPr>
        <p:spPr>
          <a:xfrm>
            <a:off x="5174703" y="647700"/>
            <a:ext cx="12250357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6C7481D4-82CE-CDB1-0209-43FCCD0089AF}"/>
              </a:ext>
            </a:extLst>
          </p:cNvPr>
          <p:cNvCxnSpPr>
            <a:cxnSpLocks/>
          </p:cNvCxnSpPr>
          <p:nvPr/>
        </p:nvCxnSpPr>
        <p:spPr>
          <a:xfrm>
            <a:off x="5174702" y="3543300"/>
            <a:ext cx="12280356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5ADC13-2864-422C-0F65-86BBFD36F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02" y="4761210"/>
            <a:ext cx="12250359" cy="442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306A3F-2386-827B-2ED1-A47C0633D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703" y="9340430"/>
            <a:ext cx="12250357" cy="7461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RESULTADOS Y DISCUSIÓN – CONCLUSIONES - LIMITACIONES/ACCIONES DERIVADAS - BIBLIOGRAFÍA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8D9F4C1-5B1A-11EC-7766-E222BC81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87" y="2069756"/>
            <a:ext cx="8621383" cy="71061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80B917A-7513-E219-B7EE-9E696E07164C}"/>
              </a:ext>
            </a:extLst>
          </p:cNvPr>
          <p:cNvSpPr txBox="1"/>
          <p:nvPr/>
        </p:nvSpPr>
        <p:spPr>
          <a:xfrm>
            <a:off x="447782" y="9175951"/>
            <a:ext cx="9318779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Figura adaptada de “Preferred Reporting Items for Systematic Reviews and Meta-Analyses: The PRISMA Statement” (p. 3), por Moher et al., 2009, PLoS Medicine, 6 (7).</a:t>
            </a:r>
            <a:endParaRPr lang="es-ES" dirty="0">
              <a:solidFill>
                <a:schemeClr val="bg1">
                  <a:lumMod val="75000"/>
                </a:schemeClr>
              </a:solidFill>
              <a:latin typeface="Cormorant Garamond Bold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Jurídicas CUC ha sido indexada en SCOPUS | JURÍDICAS CUC">
            <a:extLst>
              <a:ext uri="{FF2B5EF4-FFF2-40B4-BE49-F238E27FC236}">
                <a16:creationId xmlns:a16="http://schemas.microsoft.com/office/drawing/2014/main" id="{0B36A8A8-01E8-4F1F-BA76-91E10A12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248" y="4206383"/>
            <a:ext cx="2016351" cy="11606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tirada de la versión clásica de Web of Science (enero de 2022) | Recursos  Científicos">
            <a:extLst>
              <a:ext uri="{FF2B5EF4-FFF2-40B4-BE49-F238E27FC236}">
                <a16:creationId xmlns:a16="http://schemas.microsoft.com/office/drawing/2014/main" id="{7884F096-3E7E-6C4A-9EAB-C2B5411F7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011" y="4231359"/>
            <a:ext cx="2235713" cy="11606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39">
            <a:extLst>
              <a:ext uri="{FF2B5EF4-FFF2-40B4-BE49-F238E27FC236}">
                <a16:creationId xmlns:a16="http://schemas.microsoft.com/office/drawing/2014/main" id="{B190094A-A9E3-2C55-CF1C-EF82EBD14CEC}"/>
              </a:ext>
            </a:extLst>
          </p:cNvPr>
          <p:cNvSpPr txBox="1"/>
          <p:nvPr/>
        </p:nvSpPr>
        <p:spPr>
          <a:xfrm>
            <a:off x="447783" y="740289"/>
            <a:ext cx="9318778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1: Análisis de necesidades. Delimitación del problema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3C8FBD5-ACC6-3A57-D0C3-D6347965F9F7}"/>
              </a:ext>
            </a:extLst>
          </p:cNvPr>
          <p:cNvSpPr txBox="1"/>
          <p:nvPr/>
        </p:nvSpPr>
        <p:spPr>
          <a:xfrm>
            <a:off x="11099545" y="5591953"/>
            <a:ext cx="55377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Revisión de literature</a:t>
            </a:r>
          </a:p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            +</a:t>
            </a:r>
            <a:endParaRPr lang="es-ES" sz="6000" dirty="0"/>
          </a:p>
        </p:txBody>
      </p:sp>
      <p:pic>
        <p:nvPicPr>
          <p:cNvPr id="2" name="Picture 2" descr="Mendeley. Gestor de referencias sociales 2.0 | Universo Abierto">
            <a:extLst>
              <a:ext uri="{FF2B5EF4-FFF2-40B4-BE49-F238E27FC236}">
                <a16:creationId xmlns:a16="http://schemas.microsoft.com/office/drawing/2014/main" id="{1F3CDFEF-B824-8AC1-4DAD-CDC0D3672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407" y="7352050"/>
            <a:ext cx="1341011" cy="106429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5D9C5E1D-CCAB-BB61-4E35-407C6D59A260}"/>
              </a:ext>
            </a:extLst>
          </p:cNvPr>
          <p:cNvSpPr txBox="1"/>
          <p:nvPr/>
        </p:nvSpPr>
        <p:spPr>
          <a:xfrm>
            <a:off x="14302740" y="-1075946"/>
            <a:ext cx="4383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DA51BB7-FCEA-7874-CBE1-47A13C5E2F9F}"/>
              </a:ext>
            </a:extLst>
          </p:cNvPr>
          <p:cNvSpPr txBox="1"/>
          <p:nvPr/>
        </p:nvSpPr>
        <p:spPr>
          <a:xfrm>
            <a:off x="11353800" y="86580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5918A0-E7D5-A4BC-BB4F-59E3FA57E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68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6">
            <a:extLst>
              <a:ext uri="{FF2B5EF4-FFF2-40B4-BE49-F238E27FC236}">
                <a16:creationId xmlns:a16="http://schemas.microsoft.com/office/drawing/2014/main" id="{3062F901-A425-F275-FEFD-F4341C925117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- RESULTADOS Y DISCUSIÓN – CONCLUSIONES - LIMITACIONES/ACCIONES DERIVADAS - BIBLIOGRAFÍA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5CFF47E3-E6CD-DB2A-0B59-90A0149A430A}"/>
              </a:ext>
            </a:extLst>
          </p:cNvPr>
          <p:cNvSpPr txBox="1"/>
          <p:nvPr/>
        </p:nvSpPr>
        <p:spPr>
          <a:xfrm>
            <a:off x="280089" y="1025160"/>
            <a:ext cx="6691177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2: Investigación del marco teórico.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59847B4-3CFC-A44B-7B89-ADD01A65D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2318413"/>
            <a:ext cx="8039100" cy="41596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3764901-6E68-A4C8-BC82-BBBCB684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046" y="3668906"/>
            <a:ext cx="8039100" cy="3438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2FA5E93-7E74-7412-FB1D-A34C27496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054" y="5046679"/>
            <a:ext cx="8734424" cy="36718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EA3C18B7-12C4-447C-4BDD-BFCE86B9BC96}"/>
              </a:ext>
            </a:extLst>
          </p:cNvPr>
          <p:cNvSpPr txBox="1"/>
          <p:nvPr/>
        </p:nvSpPr>
        <p:spPr>
          <a:xfrm>
            <a:off x="12273905" y="2652452"/>
            <a:ext cx="5726818" cy="598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CLASIFICACIÓN DE ARTÍCULOS SEGÚN TEMÁTICAS.</a:t>
            </a:r>
          </a:p>
          <a:p>
            <a:pPr rtl="0">
              <a:spcBef>
                <a:spcPts val="0"/>
              </a:spcBef>
              <a:spcAft>
                <a:spcPts val="800"/>
              </a:spcAft>
            </a:pPr>
            <a:b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</a:b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De 42 artículos, finalmente se seleccionaron 37 tras lectura</a:t>
            </a:r>
          </a:p>
          <a:p>
            <a:pPr rtl="0">
              <a:spcBef>
                <a:spcPts val="0"/>
              </a:spcBef>
              <a:spcAft>
                <a:spcPts val="800"/>
              </a:spcAft>
            </a:pPr>
            <a:endParaRPr lang="es-ES" sz="24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12 artículos sobre aprendizaje mixto o hybrid learning.</a:t>
            </a:r>
          </a:p>
          <a:p>
            <a:pPr marL="285750" indent="-28575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4 Modelo de rotación</a:t>
            </a:r>
          </a:p>
          <a:p>
            <a:pPr marL="285750" indent="-28575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8 Artículos sobre características-diseño: finalmente  </a:t>
            </a:r>
          </a:p>
          <a:p>
            <a:pPr marL="285750" indent="-28575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5 artículos sobre Motivación y habilidades.</a:t>
            </a:r>
          </a:p>
          <a:p>
            <a:pPr marL="285750" indent="-28575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5 artículos sobre hybrid-STEM</a:t>
            </a:r>
          </a:p>
          <a:p>
            <a:pPr marL="285750" indent="-28575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3 artículo sobre STEM</a:t>
            </a:r>
            <a:endParaRPr lang="es-E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1AF69C4-0B58-05E1-5626-84E64E464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119" y="6460510"/>
            <a:ext cx="8333454" cy="34573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D24CF05-4C85-5D99-BE7D-A3379068AA2C}"/>
              </a:ext>
            </a:extLst>
          </p:cNvPr>
          <p:cNvSpPr txBox="1"/>
          <p:nvPr/>
        </p:nvSpPr>
        <p:spPr>
          <a:xfrm>
            <a:off x="14302740" y="-1075946"/>
            <a:ext cx="4383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4B4E416-60D2-3B98-14BA-172CDE3A9887}"/>
              </a:ext>
            </a:extLst>
          </p:cNvPr>
          <p:cNvSpPr txBox="1"/>
          <p:nvPr/>
        </p:nvSpPr>
        <p:spPr>
          <a:xfrm>
            <a:off x="11353800" y="86580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287FA0-DC84-86E8-C5FB-95ED83332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49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- RESULTADOS Y DISCUSIÓN – CONCLUSIONES - LIMITACIONES/ACCIONES DERIVADAS - BIBLIOGRAFÍA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072809E-4180-EC21-5FC1-81FF65F499CF}"/>
              </a:ext>
            </a:extLst>
          </p:cNvPr>
          <p:cNvSpPr txBox="1"/>
          <p:nvPr/>
        </p:nvSpPr>
        <p:spPr>
          <a:xfrm>
            <a:off x="871294" y="2407884"/>
            <a:ext cx="16927183" cy="9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28"/>
              </a:lnSpc>
            </a:pPr>
            <a:r>
              <a:rPr lang="en-US" sz="8800" dirty="0">
                <a:solidFill>
                  <a:srgbClr val="002060"/>
                </a:solidFill>
                <a:latin typeface="Cormorant Garamond Bold"/>
              </a:rPr>
              <a:t>MODELO BLENDED LEARNING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8E56C44-4444-A666-301B-0D08FD652C10}"/>
              </a:ext>
            </a:extLst>
          </p:cNvPr>
          <p:cNvSpPr txBox="1"/>
          <p:nvPr/>
        </p:nvSpPr>
        <p:spPr>
          <a:xfrm>
            <a:off x="7135483" y="2168588"/>
            <a:ext cx="9906000" cy="1648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491"/>
              </a:lnSpc>
            </a:pPr>
            <a:r>
              <a:rPr lang="en-US" sz="6600" dirty="0">
                <a:solidFill>
                  <a:schemeClr val="tx2">
                    <a:lumMod val="20000"/>
                    <a:lumOff val="80000"/>
                  </a:schemeClr>
                </a:solidFill>
                <a:latin typeface="Segoe Script" panose="020B0504020000000003" pitchFamily="34" charset="0"/>
              </a:rPr>
              <a:t>Innovación educativa</a:t>
            </a:r>
          </a:p>
        </p:txBody>
      </p:sp>
      <p:pic>
        <p:nvPicPr>
          <p:cNvPr id="13" name="image29.png">
            <a:extLst>
              <a:ext uri="{FF2B5EF4-FFF2-40B4-BE49-F238E27FC236}">
                <a16:creationId xmlns:a16="http://schemas.microsoft.com/office/drawing/2014/main" id="{F515FD49-206B-214D-19F5-0FABB4EEDDC4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14398" y="4103546"/>
            <a:ext cx="9403082" cy="3859353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508865A-ED6A-AACB-AA7C-F532DB9E286A}"/>
              </a:ext>
            </a:extLst>
          </p:cNvPr>
          <p:cNvSpPr/>
          <p:nvPr/>
        </p:nvSpPr>
        <p:spPr>
          <a:xfrm>
            <a:off x="914398" y="4103547"/>
            <a:ext cx="9403080" cy="3859353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B4ABD09-09AC-6883-ADF3-A586EC511192}"/>
              </a:ext>
            </a:extLst>
          </p:cNvPr>
          <p:cNvSpPr/>
          <p:nvPr/>
        </p:nvSpPr>
        <p:spPr>
          <a:xfrm>
            <a:off x="914397" y="4103547"/>
            <a:ext cx="9403081" cy="3859353"/>
          </a:xfrm>
          <a:prstGeom prst="rect">
            <a:avLst/>
          </a:prstGeom>
          <a:noFill/>
          <a:ln w="63500" cmpd="sng"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50CCB7-4973-5F18-1070-9E10F8B738EA}"/>
              </a:ext>
            </a:extLst>
          </p:cNvPr>
          <p:cNvSpPr txBox="1"/>
          <p:nvPr/>
        </p:nvSpPr>
        <p:spPr>
          <a:xfrm>
            <a:off x="914398" y="8089490"/>
            <a:ext cx="940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" algn="just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Figura reproducida de “The Effect of Blended Learning on the Achievement in a Physics Course of Students of a Dentistry College: A Case Study at Ajman University” (p.3), por Alsalhi et al., 2021. </a:t>
            </a:r>
            <a:r>
              <a:rPr lang="es-ES_tradnl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The Electronic Journal of e -Learning, 19 (1).</a:t>
            </a:r>
            <a:endParaRPr lang="es-ES" dirty="0">
              <a:solidFill>
                <a:schemeClr val="bg1">
                  <a:lumMod val="50000"/>
                </a:schemeClr>
              </a:solidFill>
              <a:latin typeface="Cormorant Garamond Bold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63C9E7B1-E0DB-B937-B672-F9E37CCEBC5A}"/>
              </a:ext>
            </a:extLst>
          </p:cNvPr>
          <p:cNvGrpSpPr/>
          <p:nvPr/>
        </p:nvGrpSpPr>
        <p:grpSpPr>
          <a:xfrm>
            <a:off x="11251721" y="3592563"/>
            <a:ext cx="6546755" cy="3633738"/>
            <a:chOff x="0" y="0"/>
            <a:chExt cx="6350000" cy="63500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F06A54BB-226D-AB7A-5533-25A03EBA2F7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D9D5">
                <a:alpha val="30980"/>
              </a:srgbClr>
            </a:solidFill>
          </p:spPr>
        </p:sp>
      </p:grpSp>
      <p:sp>
        <p:nvSpPr>
          <p:cNvPr id="23" name="TextBox 8">
            <a:extLst>
              <a:ext uri="{FF2B5EF4-FFF2-40B4-BE49-F238E27FC236}">
                <a16:creationId xmlns:a16="http://schemas.microsoft.com/office/drawing/2014/main" id="{95CFB9C3-E2A5-D6AB-BCAC-71130DEB931A}"/>
              </a:ext>
            </a:extLst>
          </p:cNvPr>
          <p:cNvSpPr txBox="1"/>
          <p:nvPr/>
        </p:nvSpPr>
        <p:spPr>
          <a:xfrm>
            <a:off x="11407140" y="4513296"/>
            <a:ext cx="6391337" cy="4125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2"/>
              </a:lnSpc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La combinación del aprendizaje tradicional offline F2F con el aprendizaje online. </a:t>
            </a:r>
          </a:p>
          <a:p>
            <a:pPr algn="ctr">
              <a:lnSpc>
                <a:spcPts val="5512"/>
              </a:lnSpc>
            </a:pPr>
            <a:endParaRPr lang="es-ES_tradnl" sz="28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algn="ctr">
              <a:lnSpc>
                <a:spcPts val="5512"/>
              </a:lnSpc>
            </a:pPr>
            <a:endParaRPr lang="es-ES_tradnl" sz="28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algn="ctr">
              <a:lnSpc>
                <a:spcPts val="5512"/>
              </a:lnSpc>
            </a:pPr>
            <a:r>
              <a:rPr lang="es-ES_tradnl" sz="2000" dirty="0">
                <a:solidFill>
                  <a:schemeClr val="bg1">
                    <a:lumMod val="75000"/>
                  </a:schemeClr>
                </a:solidFill>
                <a:effectLst/>
                <a:latin typeface="Cormorant Garamond Bold" panose="020B0604020202020204" charset="0"/>
                <a:ea typeface="Calibri" panose="020F0502020204030204" pitchFamily="34" charset="0"/>
              </a:rPr>
              <a:t>Alsalhi et al., 2021; Bernard et al., 2014; Horn &amp; Staker, 2015; Müller &amp; Mildenberger, 2021; Sulisworo et al., 2020; Tayag, 2020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Cormorant Garamond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" name="TextBox 39">
            <a:extLst>
              <a:ext uri="{FF2B5EF4-FFF2-40B4-BE49-F238E27FC236}">
                <a16:creationId xmlns:a16="http://schemas.microsoft.com/office/drawing/2014/main" id="{4BCD9787-6125-638B-9F70-4ACCB815A718}"/>
              </a:ext>
            </a:extLst>
          </p:cNvPr>
          <p:cNvSpPr txBox="1"/>
          <p:nvPr/>
        </p:nvSpPr>
        <p:spPr>
          <a:xfrm>
            <a:off x="249447" y="842407"/>
            <a:ext cx="6691177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2: Investigación del marco teórico.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FFBC896-E163-4C30-EA6B-54E7DCD41277}"/>
              </a:ext>
            </a:extLst>
          </p:cNvPr>
          <p:cNvSpPr txBox="1"/>
          <p:nvPr/>
        </p:nvSpPr>
        <p:spPr>
          <a:xfrm>
            <a:off x="14302740" y="-1075946"/>
            <a:ext cx="4383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277FAD9-CF25-7C12-4B85-F0F5F5FC5AA5}"/>
              </a:ext>
            </a:extLst>
          </p:cNvPr>
          <p:cNvSpPr txBox="1"/>
          <p:nvPr/>
        </p:nvSpPr>
        <p:spPr>
          <a:xfrm>
            <a:off x="11353800" y="86580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9A9746-A9D1-1431-E2BA-4957D5DC9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3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- RESULTADOS Y DISCUSIÓN – CONCLUSIONES - LIMITACIONES/ACCIONES DERIVADAS - BIBLIOGRAFÍA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072809E-4180-EC21-5FC1-81FF65F499CF}"/>
              </a:ext>
            </a:extLst>
          </p:cNvPr>
          <p:cNvSpPr txBox="1"/>
          <p:nvPr/>
        </p:nvSpPr>
        <p:spPr>
          <a:xfrm>
            <a:off x="613914" y="1763893"/>
            <a:ext cx="16927183" cy="9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28"/>
              </a:lnSpc>
            </a:pPr>
            <a:r>
              <a:rPr lang="en-US" sz="8800" dirty="0">
                <a:solidFill>
                  <a:srgbClr val="996633"/>
                </a:solidFill>
                <a:latin typeface="Cormorant Garamond Bold"/>
              </a:rPr>
              <a:t>TIPOS DE BLENDED LEARNING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8E56C44-4444-A666-301B-0D08FD652C10}"/>
              </a:ext>
            </a:extLst>
          </p:cNvPr>
          <p:cNvSpPr txBox="1"/>
          <p:nvPr/>
        </p:nvSpPr>
        <p:spPr>
          <a:xfrm>
            <a:off x="7127384" y="1411256"/>
            <a:ext cx="9906000" cy="1648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491"/>
              </a:lnSpc>
            </a:pPr>
            <a:r>
              <a:rPr lang="en-US" sz="66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20B0504020000000003" pitchFamily="34" charset="0"/>
              </a:rPr>
              <a:t>Innovación educativa</a:t>
            </a:r>
          </a:p>
        </p:txBody>
      </p:sp>
      <p:sp>
        <p:nvSpPr>
          <p:cNvPr id="2" name="TextBox 39">
            <a:extLst>
              <a:ext uri="{FF2B5EF4-FFF2-40B4-BE49-F238E27FC236}">
                <a16:creationId xmlns:a16="http://schemas.microsoft.com/office/drawing/2014/main" id="{4BCD9787-6125-638B-9F70-4ACCB815A718}"/>
              </a:ext>
            </a:extLst>
          </p:cNvPr>
          <p:cNvSpPr txBox="1"/>
          <p:nvPr/>
        </p:nvSpPr>
        <p:spPr>
          <a:xfrm>
            <a:off x="649857" y="547664"/>
            <a:ext cx="6691177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2: Investigación del marco teórico.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E63161-AA9A-6441-8CEE-B368A557D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327" y="3144146"/>
            <a:ext cx="3405187" cy="23240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39288ED-AD26-1C40-9F4D-F7B10747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974" y="5450910"/>
            <a:ext cx="3393780" cy="27256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2A81BFC-97D3-4C46-7B2B-305335CF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108" y="3037511"/>
            <a:ext cx="3962400" cy="260251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EC91382-9F71-E41D-A497-14A1F1244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567" y="3059784"/>
            <a:ext cx="3405187" cy="249282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1C0AFEC-4856-0711-AF2E-BB986DB6F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327" y="5450911"/>
            <a:ext cx="3557208" cy="268105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37F24B8-72B0-5639-120C-939794AD1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286" y="3062938"/>
            <a:ext cx="3677613" cy="257709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2A3D290-3302-505E-8DD5-448A3BCF3A97}"/>
              </a:ext>
            </a:extLst>
          </p:cNvPr>
          <p:cNvSpPr txBox="1"/>
          <p:nvPr/>
        </p:nvSpPr>
        <p:spPr>
          <a:xfrm>
            <a:off x="1871510" y="8349991"/>
            <a:ext cx="15455634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" algn="just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Figuras reproducidas de “Adopting a Blended Learning Model in Education: Opportunities and Challenges” (p.4), por Alam and Agarwal, 2020, Challenges. </a:t>
            </a:r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International Journal of Early Childhood Special Education (INT -JECSE), 12 (2).</a:t>
            </a:r>
            <a:endParaRPr lang="es-ES" dirty="0">
              <a:solidFill>
                <a:schemeClr val="bg1">
                  <a:lumMod val="65000"/>
                </a:schemeClr>
              </a:solidFill>
              <a:latin typeface="Cormorant Garamond Bold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48792D33-B956-58C8-EBA5-D458A4200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014" y="5973176"/>
            <a:ext cx="3573984" cy="202701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6071588-0224-B73E-A1D0-4610065E95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13748" y="5941530"/>
            <a:ext cx="3813396" cy="20421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BF78AF-7D12-852A-F76A-FAD71EB86D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67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- RESULTADOS Y DISCUSIÓN – CONCLUSIONES - LIMITACIONES/ACCIONES DERIVADAS - BIBLIOGRAFÍA</a:t>
            </a:r>
          </a:p>
        </p:txBody>
      </p:sp>
      <p:sp>
        <p:nvSpPr>
          <p:cNvPr id="2" name="TextBox 39">
            <a:extLst>
              <a:ext uri="{FF2B5EF4-FFF2-40B4-BE49-F238E27FC236}">
                <a16:creationId xmlns:a16="http://schemas.microsoft.com/office/drawing/2014/main" id="{4BCD9787-6125-638B-9F70-4ACCB815A718}"/>
              </a:ext>
            </a:extLst>
          </p:cNvPr>
          <p:cNvSpPr txBox="1"/>
          <p:nvPr/>
        </p:nvSpPr>
        <p:spPr>
          <a:xfrm>
            <a:off x="649857" y="547664"/>
            <a:ext cx="6691177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2: Investigación del marco teórico.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E63161-AA9A-6441-8CEE-B368A557D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327" y="3144146"/>
            <a:ext cx="3405187" cy="23240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39288ED-AD26-1C40-9F4D-F7B10747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974" y="5450910"/>
            <a:ext cx="3393780" cy="27256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2A81BFC-97D3-4C46-7B2B-305335CF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8108" y="3037511"/>
            <a:ext cx="3962400" cy="260251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EC91382-9F71-E41D-A497-14A1F1244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567" y="3059784"/>
            <a:ext cx="3405187" cy="249282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1C0AFEC-4856-0711-AF2E-BB986DB6F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9327" y="5450911"/>
            <a:ext cx="3557208" cy="268105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37F24B8-72B0-5639-120C-939794AD1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286" y="3062938"/>
            <a:ext cx="3677613" cy="257709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22A3D290-3302-505E-8DD5-448A3BCF3A97}"/>
              </a:ext>
            </a:extLst>
          </p:cNvPr>
          <p:cNvSpPr txBox="1"/>
          <p:nvPr/>
        </p:nvSpPr>
        <p:spPr>
          <a:xfrm>
            <a:off x="1871510" y="8349991"/>
            <a:ext cx="15455634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" algn="just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Figuras reproducidas de “Adopting a Blended Learning Model in Education: Opportunities and Challenges” (p.4), por Alam and Agarwal, 2020, Challenges. </a:t>
            </a:r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International Journal of Early Childhood Special Education (INT -JECSE), 12 (2).</a:t>
            </a:r>
            <a:endParaRPr lang="es-ES" dirty="0">
              <a:solidFill>
                <a:schemeClr val="bg1">
                  <a:lumMod val="65000"/>
                </a:schemeClr>
              </a:solidFill>
              <a:latin typeface="Cormorant Garamond Bold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48792D33-B956-58C8-EBA5-D458A4200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014" y="5973176"/>
            <a:ext cx="3573984" cy="202701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6071588-0224-B73E-A1D0-4610065E95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13748" y="5941530"/>
            <a:ext cx="3813396" cy="204219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4221CAF-280C-D398-B7F3-90A1D1D42CA5}"/>
              </a:ext>
            </a:extLst>
          </p:cNvPr>
          <p:cNvSpPr/>
          <p:nvPr/>
        </p:nvSpPr>
        <p:spPr>
          <a:xfrm>
            <a:off x="1871510" y="2933700"/>
            <a:ext cx="3889036" cy="29728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7EBD037-03E3-FD76-D21C-0B9ABD0FE004}"/>
              </a:ext>
            </a:extLst>
          </p:cNvPr>
          <p:cNvSpPr txBox="1"/>
          <p:nvPr/>
        </p:nvSpPr>
        <p:spPr>
          <a:xfrm>
            <a:off x="613914" y="1763893"/>
            <a:ext cx="16927183" cy="946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28"/>
              </a:lnSpc>
            </a:pPr>
            <a:r>
              <a:rPr lang="en-US" sz="8800" dirty="0">
                <a:solidFill>
                  <a:srgbClr val="996633"/>
                </a:solidFill>
                <a:latin typeface="Cormorant Garamond Bold"/>
              </a:rPr>
              <a:t>TIPOS DE BLENDED LEARNING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8967EE13-3773-4DA8-9300-3D77B497DEA8}"/>
              </a:ext>
            </a:extLst>
          </p:cNvPr>
          <p:cNvSpPr txBox="1"/>
          <p:nvPr/>
        </p:nvSpPr>
        <p:spPr>
          <a:xfrm>
            <a:off x="7127384" y="1411256"/>
            <a:ext cx="9906000" cy="1648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491"/>
              </a:lnSpc>
            </a:pPr>
            <a:r>
              <a:rPr lang="en-US" sz="6600" dirty="0">
                <a:solidFill>
                  <a:schemeClr val="accent2">
                    <a:lumMod val="40000"/>
                    <a:lumOff val="60000"/>
                  </a:schemeClr>
                </a:solidFill>
                <a:latin typeface="Segoe Script" panose="020B0504020000000003" pitchFamily="34" charset="0"/>
              </a:rPr>
              <a:t>Innovación educativa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9A48821-DBA1-9040-FB9B-D60E4D42C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3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8.png" descr="Una sala de estar&#10;&#10;Descripción generada automáticamente con confianza media">
            <a:extLst>
              <a:ext uri="{FF2B5EF4-FFF2-40B4-BE49-F238E27FC236}">
                <a16:creationId xmlns:a16="http://schemas.microsoft.com/office/drawing/2014/main" id="{974E627A-0C17-291E-308D-7D08A9A536A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734800" y="5472007"/>
            <a:ext cx="6335383" cy="3443394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/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RESULTADOS Y DISCUSIÓN – CONCLUSIONES - LIMITACIONES/ACCIONES DERIVADAS - BIBLIOGRAFÍA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E9B75E84-DCEE-71F4-E6A3-921E458D2E1B}"/>
              </a:ext>
            </a:extLst>
          </p:cNvPr>
          <p:cNvSpPr txBox="1"/>
          <p:nvPr/>
        </p:nvSpPr>
        <p:spPr>
          <a:xfrm>
            <a:off x="13969245" y="53694"/>
            <a:ext cx="3800649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9999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B1CC0CD-BA18-F8C6-048B-4B2DCDDD332C}"/>
              </a:ext>
            </a:extLst>
          </p:cNvPr>
          <p:cNvSpPr txBox="1"/>
          <p:nvPr/>
        </p:nvSpPr>
        <p:spPr>
          <a:xfrm>
            <a:off x="10752523" y="1007583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B190094A-A9E3-2C55-CF1C-EF82EBD14CEC}"/>
              </a:ext>
            </a:extLst>
          </p:cNvPr>
          <p:cNvSpPr txBox="1"/>
          <p:nvPr/>
        </p:nvSpPr>
        <p:spPr>
          <a:xfrm>
            <a:off x="280089" y="1025160"/>
            <a:ext cx="6691177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2: Construcción del modelo.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985BF9-B24A-606E-8388-CEAD32A7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256057"/>
            <a:ext cx="7162693" cy="6659344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A2F4B969-8A9E-6189-5AF5-AAF98525759C}"/>
              </a:ext>
            </a:extLst>
          </p:cNvPr>
          <p:cNvSpPr txBox="1"/>
          <p:nvPr/>
        </p:nvSpPr>
        <p:spPr>
          <a:xfrm>
            <a:off x="7856923" y="3018315"/>
            <a:ext cx="5791200" cy="1336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2"/>
              </a:lnSpc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Modelo adaptado de</a:t>
            </a:r>
          </a:p>
          <a:p>
            <a:pPr algn="ctr">
              <a:lnSpc>
                <a:spcPts val="5512"/>
              </a:lnSpc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 “estación de rotaciones”</a:t>
            </a: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0FB9B681-B7CE-E215-26A0-5915EAE09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4474"/>
          <a:stretch>
            <a:fillRect/>
          </a:stretch>
        </p:blipFill>
        <p:spPr>
          <a:xfrm rot="17034628">
            <a:off x="13578169" y="3440029"/>
            <a:ext cx="707389" cy="2260917"/>
          </a:xfrm>
          <a:prstGeom prst="rect">
            <a:avLst/>
          </a:pr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9D166E08-8DE8-4BEC-9671-85B97CCF8724}"/>
              </a:ext>
            </a:extLst>
          </p:cNvPr>
          <p:cNvGrpSpPr/>
          <p:nvPr/>
        </p:nvGrpSpPr>
        <p:grpSpPr>
          <a:xfrm>
            <a:off x="8176286" y="2168142"/>
            <a:ext cx="5320655" cy="3303865"/>
            <a:chOff x="177887" y="10553866"/>
            <a:chExt cx="6123725" cy="660420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5C5470E-F539-2412-DA8C-EABFCACAADD8}"/>
                </a:ext>
              </a:extLst>
            </p:cNvPr>
            <p:cNvSpPr/>
            <p:nvPr/>
          </p:nvSpPr>
          <p:spPr>
            <a:xfrm>
              <a:off x="177887" y="10553866"/>
              <a:ext cx="6123725" cy="6604208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D9D5">
                <a:alpha val="30980"/>
              </a:srgbClr>
            </a:solidFill>
          </p:spPr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00A0410C-D1C8-9FA8-9AF5-74772CF4A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51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RESULTADOS Y DISCUSIÓN – CONCLUSIONES - LIMITACIONES/ACCIONES DERIVADAS - BIBLIOGRAFÍA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B190094A-A9E3-2C55-CF1C-EF82EBD14CEC}"/>
              </a:ext>
            </a:extLst>
          </p:cNvPr>
          <p:cNvSpPr txBox="1"/>
          <p:nvPr/>
        </p:nvSpPr>
        <p:spPr>
          <a:xfrm>
            <a:off x="280089" y="1025160"/>
            <a:ext cx="10304740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3: Evaluación y análisis del modelo: Juicio de expertos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D8F355-BCF5-14A2-C7FD-CBA09805D333}"/>
              </a:ext>
            </a:extLst>
          </p:cNvPr>
          <p:cNvSpPr txBox="1"/>
          <p:nvPr/>
        </p:nvSpPr>
        <p:spPr>
          <a:xfrm>
            <a:off x="518106" y="2362018"/>
            <a:ext cx="80924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Cormorant Garamond Bold" panose="020B0604020202020204" charset="0"/>
              </a:rPr>
              <a:t>Cuestionario a expertos   </a:t>
            </a:r>
            <a:r>
              <a:rPr lang="es-ES" sz="3600" dirty="0">
                <a:latin typeface="Cormorant Garamond Bold" panose="020B060402020202020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forms </a:t>
            </a:r>
            <a:r>
              <a:rPr lang="es-ES" sz="3600" dirty="0" err="1">
                <a:latin typeface="Cormorant Garamond Bold" panose="020B060402020202020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Forms</a:t>
            </a:r>
            <a:endParaRPr lang="es-ES" sz="3600" dirty="0">
              <a:latin typeface="Cormorant Garamond Bold" panose="020B060402020202020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DE59BBD-1CB5-28E9-8AA1-62772C7E2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01" y="3162300"/>
            <a:ext cx="3022435" cy="54691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BB759DE-C8F1-DF84-3EB3-458EA7456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784" y="3426431"/>
            <a:ext cx="3485258" cy="583540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4811DCF-C366-FBB4-06E0-9A0515D65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117" y="3808137"/>
            <a:ext cx="3732301" cy="5999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Group 4">
            <a:extLst>
              <a:ext uri="{FF2B5EF4-FFF2-40B4-BE49-F238E27FC236}">
                <a16:creationId xmlns:a16="http://schemas.microsoft.com/office/drawing/2014/main" id="{7C0A1FD1-3B1F-FFB9-3506-F7C87D87EB38}"/>
              </a:ext>
            </a:extLst>
          </p:cNvPr>
          <p:cNvGrpSpPr/>
          <p:nvPr/>
        </p:nvGrpSpPr>
        <p:grpSpPr>
          <a:xfrm>
            <a:off x="9797621" y="3975762"/>
            <a:ext cx="5517256" cy="3176693"/>
            <a:chOff x="0" y="0"/>
            <a:chExt cx="6350000" cy="6350000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F9CA478-9BA7-DB04-6C76-96AB8F9E38C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D9D5">
                <a:alpha val="30980"/>
              </a:srgbClr>
            </a:solidFill>
          </p:spPr>
        </p:sp>
      </p:grpSp>
      <p:sp>
        <p:nvSpPr>
          <p:cNvPr id="25" name="TextBox 8">
            <a:extLst>
              <a:ext uri="{FF2B5EF4-FFF2-40B4-BE49-F238E27FC236}">
                <a16:creationId xmlns:a16="http://schemas.microsoft.com/office/drawing/2014/main" id="{C70E9416-5EC0-A459-0206-923FB28F9805}"/>
              </a:ext>
            </a:extLst>
          </p:cNvPr>
          <p:cNvSpPr txBox="1"/>
          <p:nvPr/>
        </p:nvSpPr>
        <p:spPr>
          <a:xfrm>
            <a:off x="10021357" y="4670342"/>
            <a:ext cx="5099976" cy="204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12"/>
              </a:lnSpc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La opinión de los expertos es fundamental para mejorar el modelo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EB6CB6B-99D1-9D13-76A3-8084BBDBBA08}"/>
              </a:ext>
            </a:extLst>
          </p:cNvPr>
          <p:cNvSpPr txBox="1"/>
          <p:nvPr/>
        </p:nvSpPr>
        <p:spPr>
          <a:xfrm>
            <a:off x="14302740" y="-1075946"/>
            <a:ext cx="4383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6487935-C990-0EAC-4C43-44E3A5DBDA45}"/>
              </a:ext>
            </a:extLst>
          </p:cNvPr>
          <p:cNvSpPr txBox="1"/>
          <p:nvPr/>
        </p:nvSpPr>
        <p:spPr>
          <a:xfrm>
            <a:off x="11353800" y="86580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B108D67-4C87-9480-59AF-A40E4BB00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9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647873D-01ED-C7E5-B17F-131E31CA5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208582"/>
            <a:ext cx="8591182" cy="3521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RESULTADOS Y DISCUSIÓN – CONCLUSIONES - LIMITACIONES/ACCIONES DERIVADAS - BIBLIOGRAFÍA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B190094A-A9E3-2C55-CF1C-EF82EBD14CEC}"/>
              </a:ext>
            </a:extLst>
          </p:cNvPr>
          <p:cNvSpPr txBox="1"/>
          <p:nvPr/>
        </p:nvSpPr>
        <p:spPr>
          <a:xfrm>
            <a:off x="280089" y="1025160"/>
            <a:ext cx="10304740" cy="888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4: Reflexión introducción de mejoras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8213CE1-3856-C1D7-1896-5F16591C8C80}"/>
              </a:ext>
            </a:extLst>
          </p:cNvPr>
          <p:cNvSpPr txBox="1"/>
          <p:nvPr/>
        </p:nvSpPr>
        <p:spPr>
          <a:xfrm>
            <a:off x="810664" y="2464635"/>
            <a:ext cx="14657936" cy="1325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Opinión de los expertos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Volver a revisar la literatura </a:t>
            </a:r>
            <a:r>
              <a:rPr lang="es-ES_tradnl" sz="2800" dirty="0">
                <a:solidFill>
                  <a:schemeClr val="bg1">
                    <a:lumMod val="6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(Estación de rotaciones. </a:t>
            </a:r>
            <a:r>
              <a:rPr lang="es-ES_tradnl" sz="2800" dirty="0" err="1">
                <a:solidFill>
                  <a:schemeClr val="bg1">
                    <a:lumMod val="6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Alsahi</a:t>
            </a:r>
            <a:r>
              <a:rPr lang="es-ES_tradnl" sz="2800" dirty="0">
                <a:solidFill>
                  <a:schemeClr val="bg1">
                    <a:lumMod val="65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, 2019; Ayob et al., 2020; Isti’anah, 2017)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9A99AD-93B9-F5D1-2D8D-A4025C1BFCDA}"/>
              </a:ext>
            </a:extLst>
          </p:cNvPr>
          <p:cNvSpPr txBox="1"/>
          <p:nvPr/>
        </p:nvSpPr>
        <p:spPr>
          <a:xfrm>
            <a:off x="1524000" y="5657853"/>
            <a:ext cx="2457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Railey"/>
              </a:rPr>
              <a:t>Refinar el modelo</a:t>
            </a:r>
            <a:endParaRPr lang="es-ES" sz="3200" dirty="0">
              <a:solidFill>
                <a:srgbClr val="002060"/>
              </a:solidFill>
            </a:endParaRP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D26BA4CB-8EC8-4BAA-EF49-90666055EDD6}"/>
              </a:ext>
            </a:extLst>
          </p:cNvPr>
          <p:cNvSpPr/>
          <p:nvPr/>
        </p:nvSpPr>
        <p:spPr>
          <a:xfrm>
            <a:off x="2362200" y="4130272"/>
            <a:ext cx="518106" cy="11875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26A25D4-2190-79A3-A454-86D90243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691430"/>
            <a:ext cx="9997736" cy="3521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D09C75-65A8-6AF8-9570-38619416C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858" y="4130272"/>
            <a:ext cx="9667259" cy="3437316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AD30C46-BC51-AC81-4B0F-C2BD7BB7DE3C}"/>
              </a:ext>
            </a:extLst>
          </p:cNvPr>
          <p:cNvSpPr txBox="1"/>
          <p:nvPr/>
        </p:nvSpPr>
        <p:spPr>
          <a:xfrm>
            <a:off x="14302740" y="-1075946"/>
            <a:ext cx="4383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D5DB1F7-471E-AB36-7642-21086D3A1D5C}"/>
              </a:ext>
            </a:extLst>
          </p:cNvPr>
          <p:cNvSpPr txBox="1"/>
          <p:nvPr/>
        </p:nvSpPr>
        <p:spPr>
          <a:xfrm>
            <a:off x="11353800" y="86580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9CBE3A-21B0-43A3-52AF-5EB8433CB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2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>
            <a:extLst>
              <a:ext uri="{FF2B5EF4-FFF2-40B4-BE49-F238E27FC236}">
                <a16:creationId xmlns:a16="http://schemas.microsoft.com/office/drawing/2014/main" id="{B2EFE093-5F87-0443-C7DD-3EC2E14582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534400" y="3913822"/>
            <a:ext cx="9067799" cy="3439478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r="19662"/>
          <a:stretch/>
        </p:blipFill>
        <p:spPr>
          <a:xfrm>
            <a:off x="589215" y="957356"/>
            <a:ext cx="5092929" cy="4616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3"/>
          <p:cNvSpPr txBox="1"/>
          <p:nvPr/>
        </p:nvSpPr>
        <p:spPr>
          <a:xfrm>
            <a:off x="14554200" y="-422143"/>
            <a:ext cx="3899006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77601" y="1099785"/>
            <a:ext cx="67056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RESULTADOS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1A2C1D7-367C-15CC-0370-AD3A23D7A63A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789B855F-0B70-CE90-92B4-D78FF166C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4474"/>
          <a:stretch>
            <a:fillRect/>
          </a:stretch>
        </p:blipFill>
        <p:spPr>
          <a:xfrm rot="17302532">
            <a:off x="6802658" y="1227666"/>
            <a:ext cx="1272257" cy="4066315"/>
          </a:xfrm>
          <a:prstGeom prst="rect">
            <a:avLst/>
          </a:prstGeom>
        </p:spPr>
      </p:pic>
      <p:pic>
        <p:nvPicPr>
          <p:cNvPr id="8" name="image16.png">
            <a:extLst>
              <a:ext uri="{FF2B5EF4-FFF2-40B4-BE49-F238E27FC236}">
                <a16:creationId xmlns:a16="http://schemas.microsoft.com/office/drawing/2014/main" id="{B77B3997-57A9-2144-ED28-CC06BCC91B02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8534401" y="7561374"/>
            <a:ext cx="9067798" cy="2458925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9A8294-0F31-D281-5EFB-67AB7531B5A9}"/>
              </a:ext>
            </a:extLst>
          </p:cNvPr>
          <p:cNvSpPr txBox="1"/>
          <p:nvPr/>
        </p:nvSpPr>
        <p:spPr>
          <a:xfrm>
            <a:off x="457200" y="5797982"/>
            <a:ext cx="7620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3200" dirty="0">
                <a:latin typeface="Cormorant Garamond Bold" panose="020B0604020202020204" charset="0"/>
                <a:cs typeface="Calibri" panose="020F0502020204030204" pitchFamily="34" charset="0"/>
              </a:rPr>
              <a:t>Podemos considerar el modelo adecuado al estar validado por expertos.</a:t>
            </a:r>
          </a:p>
          <a:p>
            <a:pPr algn="just"/>
            <a:endParaRPr lang="es-ES_tradnl" sz="32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es-ES_tradnl" sz="3200" dirty="0">
                <a:latin typeface="Cormorant Garamond Bold" panose="020B0604020202020204" charset="0"/>
                <a:cs typeface="Calibri" panose="020F0502020204030204" pitchFamily="34" charset="0"/>
              </a:rPr>
              <a:t>Debemos introducir tan solo algunas mejoras sugeridas por los expertos </a:t>
            </a:r>
            <a:endParaRPr lang="es-ES" sz="3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FF7E88-DF12-9A7D-C426-F6365FD99AA1}"/>
              </a:ext>
            </a:extLst>
          </p:cNvPr>
          <p:cNvSpPr txBox="1"/>
          <p:nvPr/>
        </p:nvSpPr>
        <p:spPr>
          <a:xfrm>
            <a:off x="11032216" y="2732643"/>
            <a:ext cx="5537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Cuantitativos</a:t>
            </a:r>
            <a:endParaRPr lang="es-ES" sz="6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554200" y="-422143"/>
            <a:ext cx="3899006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77601" y="1099785"/>
            <a:ext cx="67056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RESULTADOS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1A2C1D7-367C-15CC-0370-AD3A23D7A63A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9A8294-0F31-D281-5EFB-67AB7531B5A9}"/>
              </a:ext>
            </a:extLst>
          </p:cNvPr>
          <p:cNvSpPr txBox="1"/>
          <p:nvPr/>
        </p:nvSpPr>
        <p:spPr>
          <a:xfrm>
            <a:off x="520815" y="7635640"/>
            <a:ext cx="89196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3200" dirty="0">
                <a:latin typeface="Cormorant Garamond Bold" panose="020B0604020202020204" charset="0"/>
                <a:cs typeface="Calibri" panose="020F0502020204030204" pitchFamily="34" charset="0"/>
              </a:rPr>
              <a:t>Los expertos: inspectores educativos, docentes de instituto y universidad especializados en asignaturas STEM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FF7E88-DF12-9A7D-C426-F6365FD99AA1}"/>
              </a:ext>
            </a:extLst>
          </p:cNvPr>
          <p:cNvSpPr txBox="1"/>
          <p:nvPr/>
        </p:nvSpPr>
        <p:spPr>
          <a:xfrm>
            <a:off x="11032216" y="2732643"/>
            <a:ext cx="5537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Cualitativos</a:t>
            </a:r>
            <a:endParaRPr lang="es-ES" sz="6000" dirty="0"/>
          </a:p>
        </p:txBody>
      </p:sp>
      <p:pic>
        <p:nvPicPr>
          <p:cNvPr id="12" name="image45.png">
            <a:extLst>
              <a:ext uri="{FF2B5EF4-FFF2-40B4-BE49-F238E27FC236}">
                <a16:creationId xmlns:a16="http://schemas.microsoft.com/office/drawing/2014/main" id="{0077E8D4-5731-F099-805C-B5BCE7A8F2F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935308" y="3748306"/>
            <a:ext cx="7609798" cy="2564603"/>
          </a:xfrm>
          <a:prstGeom prst="rect">
            <a:avLst/>
          </a:prstGeom>
          <a:ln w="12700">
            <a:solidFill>
              <a:srgbClr val="0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44.png">
            <a:extLst>
              <a:ext uri="{FF2B5EF4-FFF2-40B4-BE49-F238E27FC236}">
                <a16:creationId xmlns:a16="http://schemas.microsoft.com/office/drawing/2014/main" id="{BC9F338A-299A-825C-F072-090DA5E180E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969990" y="6589677"/>
            <a:ext cx="7609798" cy="3430623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15.png">
            <a:extLst>
              <a:ext uri="{FF2B5EF4-FFF2-40B4-BE49-F238E27FC236}">
                <a16:creationId xmlns:a16="http://schemas.microsoft.com/office/drawing/2014/main" id="{93E320B3-E68B-EF0D-3474-77A84AFF233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6197" y="1297174"/>
            <a:ext cx="7692282" cy="2589853"/>
          </a:xfrm>
          <a:prstGeom prst="rect">
            <a:avLst/>
          </a:prstGeom>
          <a:solidFill>
            <a:schemeClr val="bg2"/>
          </a:solidFill>
          <a:ln w="2540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5.png">
            <a:extLst>
              <a:ext uri="{FF2B5EF4-FFF2-40B4-BE49-F238E27FC236}">
                <a16:creationId xmlns:a16="http://schemas.microsoft.com/office/drawing/2014/main" id="{C6399FE8-3305-93AB-75C3-D2D80E39459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244109" y="2781528"/>
            <a:ext cx="7421960" cy="2589853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10.png">
            <a:extLst>
              <a:ext uri="{FF2B5EF4-FFF2-40B4-BE49-F238E27FC236}">
                <a16:creationId xmlns:a16="http://schemas.microsoft.com/office/drawing/2014/main" id="{895D8611-D6AA-5EB8-ABA8-CE4E8A3E4D7F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2352655" y="4471304"/>
            <a:ext cx="6948033" cy="2400780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789B855F-0B70-CE90-92B4-D78FF166C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4474"/>
          <a:stretch>
            <a:fillRect/>
          </a:stretch>
        </p:blipFill>
        <p:spPr>
          <a:xfrm rot="16731586">
            <a:off x="9012135" y="2080308"/>
            <a:ext cx="1272257" cy="34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819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5" r="33355"/>
          <a:stretch/>
        </p:blipFill>
        <p:spPr>
          <a:xfrm>
            <a:off x="64909" y="23723"/>
            <a:ext cx="6088014" cy="10287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</p:pic>
      <p:sp>
        <p:nvSpPr>
          <p:cNvPr id="3" name="TextBox 3"/>
          <p:cNvSpPr txBox="1"/>
          <p:nvPr/>
        </p:nvSpPr>
        <p:spPr>
          <a:xfrm>
            <a:off x="10363200" y="1262220"/>
            <a:ext cx="4943507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1159"/>
              </a:lnSpc>
            </a:pPr>
            <a:r>
              <a:rPr lang="en-US" sz="6600" i="1" dirty="0" err="1">
                <a:solidFill>
                  <a:srgbClr val="9F7866"/>
                </a:solidFill>
                <a:latin typeface="Segoe Script" panose="020B0504020000000003" pitchFamily="34" charset="0"/>
              </a:rPr>
              <a:t>indice</a:t>
            </a:r>
            <a:endParaRPr lang="en-US" sz="6600" i="1" dirty="0">
              <a:solidFill>
                <a:srgbClr val="9F7866"/>
              </a:solidFill>
              <a:latin typeface="Segoe Script" panose="020B0504020000000003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93278" y="1209675"/>
            <a:ext cx="7991680" cy="115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8999" dirty="0">
                <a:solidFill>
                  <a:srgbClr val="EFD9D5"/>
                </a:solidFill>
                <a:latin typeface="Cormorant Garamond Bold"/>
              </a:rPr>
              <a:t>INDICE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230601" y="963245"/>
            <a:ext cx="10287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9F7866"/>
                </a:solidFill>
                <a:latin typeface="Cormorant Garamond Bold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81800" y="2660593"/>
            <a:ext cx="11125200" cy="694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ts val="9233"/>
              </a:lnSpc>
            </a:pPr>
            <a:r>
              <a:rPr lang="en-US" sz="4376" dirty="0">
                <a:solidFill>
                  <a:srgbClr val="9F7866"/>
                </a:solidFill>
                <a:latin typeface="Cormorant Garamond Bold"/>
              </a:rPr>
              <a:t>1. INTRODUCCIÓN</a:t>
            </a:r>
          </a:p>
          <a:p>
            <a:pPr marL="472410" lvl="1">
              <a:lnSpc>
                <a:spcPts val="9233"/>
              </a:lnSpc>
            </a:pPr>
            <a:r>
              <a:rPr lang="en-US" sz="4376" dirty="0">
                <a:solidFill>
                  <a:srgbClr val="9F7866"/>
                </a:solidFill>
                <a:latin typeface="Cormorant Garamond Bold"/>
              </a:rPr>
              <a:t>2. METODOLOGÍA</a:t>
            </a:r>
          </a:p>
          <a:p>
            <a:pPr marL="472410" lvl="1">
              <a:lnSpc>
                <a:spcPts val="9233"/>
              </a:lnSpc>
            </a:pPr>
            <a:r>
              <a:rPr lang="en-US" sz="4376" dirty="0">
                <a:solidFill>
                  <a:srgbClr val="9F7866"/>
                </a:solidFill>
                <a:latin typeface="Cormorant Garamond Bold"/>
              </a:rPr>
              <a:t>3. RESULTADOS Y DISCUSIÓN</a:t>
            </a:r>
          </a:p>
          <a:p>
            <a:pPr marL="472410" lvl="1">
              <a:lnSpc>
                <a:spcPts val="9233"/>
              </a:lnSpc>
            </a:pPr>
            <a:r>
              <a:rPr lang="en-US" sz="4376" dirty="0">
                <a:solidFill>
                  <a:srgbClr val="9F7866"/>
                </a:solidFill>
                <a:latin typeface="Cormorant Garamond Bold"/>
              </a:rPr>
              <a:t>4. CONCLUSIONES</a:t>
            </a:r>
          </a:p>
          <a:p>
            <a:pPr marL="472410" lvl="1">
              <a:lnSpc>
                <a:spcPts val="9233"/>
              </a:lnSpc>
            </a:pPr>
            <a:r>
              <a:rPr lang="en-US" sz="4376" dirty="0">
                <a:solidFill>
                  <a:srgbClr val="9F7866"/>
                </a:solidFill>
                <a:latin typeface="Cormorant Garamond Bold"/>
              </a:rPr>
              <a:t>5. LIMITACIONES/ACCIONES DERIVADAS</a:t>
            </a:r>
          </a:p>
          <a:p>
            <a:pPr marL="472409" lvl="1">
              <a:lnSpc>
                <a:spcPts val="9233"/>
              </a:lnSpc>
            </a:pPr>
            <a:r>
              <a:rPr lang="en-US" sz="4376" dirty="0">
                <a:solidFill>
                  <a:srgbClr val="9F7866"/>
                </a:solidFill>
                <a:latin typeface="Cormorant Garamond Bold"/>
              </a:rPr>
              <a:t>6. BIBLIOGRAFÍA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120317" y="-710033"/>
            <a:ext cx="3899006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93718" y="947729"/>
            <a:ext cx="67056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RESULTADOS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1A2C1D7-367C-15CC-0370-AD3A23D7A63A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65BA02F-C5B7-0FE6-F029-9297FA68D440}"/>
              </a:ext>
            </a:extLst>
          </p:cNvPr>
          <p:cNvSpPr txBox="1"/>
          <p:nvPr/>
        </p:nvSpPr>
        <p:spPr>
          <a:xfrm>
            <a:off x="-377603" y="1311115"/>
            <a:ext cx="11168914" cy="1193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 dirty="0">
                <a:solidFill>
                  <a:srgbClr val="002060"/>
                </a:solidFill>
                <a:latin typeface="Cormorant Garamond Bold"/>
              </a:rPr>
              <a:t>Elementos de mejora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12A7927-F00C-BE04-7AF6-B0016612A37D}"/>
              </a:ext>
            </a:extLst>
          </p:cNvPr>
          <p:cNvSpPr txBox="1"/>
          <p:nvPr/>
        </p:nvSpPr>
        <p:spPr>
          <a:xfrm>
            <a:off x="958137" y="2424807"/>
            <a:ext cx="1995819" cy="24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42"/>
              </a:lnSpc>
            </a:pPr>
            <a:r>
              <a:rPr lang="en-US" sz="10300" u="none" dirty="0">
                <a:solidFill>
                  <a:srgbClr val="002060">
                    <a:alpha val="19608"/>
                  </a:srgbClr>
                </a:solidFill>
                <a:latin typeface="Segoe Script" panose="020B0504020000000003" pitchFamily="34" charset="0"/>
              </a:rPr>
              <a:t>01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71935B8-A2C8-AFF6-369E-CD773FE5C3FF}"/>
              </a:ext>
            </a:extLst>
          </p:cNvPr>
          <p:cNvSpPr txBox="1"/>
          <p:nvPr/>
        </p:nvSpPr>
        <p:spPr>
          <a:xfrm>
            <a:off x="7148181" y="2424807"/>
            <a:ext cx="1995819" cy="24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42"/>
              </a:lnSpc>
            </a:pPr>
            <a:r>
              <a:rPr lang="en-US" sz="10300" u="none" dirty="0">
                <a:solidFill>
                  <a:srgbClr val="002060">
                    <a:alpha val="19608"/>
                  </a:srgbClr>
                </a:solidFill>
                <a:latin typeface="Segoe Script" panose="020B0504020000000003" pitchFamily="34" charset="0"/>
              </a:rPr>
              <a:t>03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5561BFE1-FC7E-E840-8446-F229C5E3115A}"/>
              </a:ext>
            </a:extLst>
          </p:cNvPr>
          <p:cNvSpPr txBox="1"/>
          <p:nvPr/>
        </p:nvSpPr>
        <p:spPr>
          <a:xfrm>
            <a:off x="14907840" y="2424807"/>
            <a:ext cx="1995819" cy="24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42"/>
              </a:lnSpc>
            </a:pPr>
            <a:r>
              <a:rPr lang="en-US" sz="10300" u="none" dirty="0">
                <a:solidFill>
                  <a:srgbClr val="002060">
                    <a:alpha val="19608"/>
                  </a:srgbClr>
                </a:solidFill>
                <a:latin typeface="Segoe Script" panose="020B0504020000000003" pitchFamily="34" charset="0"/>
              </a:rPr>
              <a:t>05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BDFFC6F6-5B4A-C8BB-1407-82A94C36AF16}"/>
              </a:ext>
            </a:extLst>
          </p:cNvPr>
          <p:cNvSpPr txBox="1"/>
          <p:nvPr/>
        </p:nvSpPr>
        <p:spPr>
          <a:xfrm>
            <a:off x="448227" y="4671536"/>
            <a:ext cx="2935811" cy="1236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950" dirty="0">
                <a:solidFill>
                  <a:srgbClr val="002060"/>
                </a:solidFill>
                <a:latin typeface="Cormorant Garamond Bold"/>
              </a:rPr>
              <a:t>PREPARAR BIEN LAS ACTIVIDADES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2EDDA11D-E3F2-3999-1437-CD589DDB826B}"/>
              </a:ext>
            </a:extLst>
          </p:cNvPr>
          <p:cNvSpPr txBox="1"/>
          <p:nvPr/>
        </p:nvSpPr>
        <p:spPr>
          <a:xfrm>
            <a:off x="6784174" y="4661460"/>
            <a:ext cx="2935811" cy="123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950" dirty="0">
                <a:solidFill>
                  <a:srgbClr val="002060"/>
                </a:solidFill>
                <a:latin typeface="Cormorant Garamond Bold"/>
              </a:rPr>
              <a:t>AÑADIR UN SEGUNDO DOCENTE*</a:t>
            </a: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92A13664-07F3-EFAB-BF62-2DAB07E1149C}"/>
              </a:ext>
            </a:extLst>
          </p:cNvPr>
          <p:cNvSpPr txBox="1"/>
          <p:nvPr/>
        </p:nvSpPr>
        <p:spPr>
          <a:xfrm>
            <a:off x="14512650" y="4816343"/>
            <a:ext cx="2935811" cy="1646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950" dirty="0">
                <a:solidFill>
                  <a:srgbClr val="002060"/>
                </a:solidFill>
                <a:latin typeface="Cormorant Garamond Bold"/>
              </a:rPr>
              <a:t>FORMAR AL ALUMNADO </a:t>
            </a:r>
          </a:p>
          <a:p>
            <a:pPr algn="ctr">
              <a:lnSpc>
                <a:spcPts val="3245"/>
              </a:lnSpc>
            </a:pPr>
            <a:r>
              <a:rPr lang="en-US" sz="2950" dirty="0">
                <a:solidFill>
                  <a:srgbClr val="002060"/>
                </a:solidFill>
                <a:latin typeface="Cormorant Garamond Bold"/>
              </a:rPr>
              <a:t>Y AL PROFESORADO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A9211-C90F-D5AF-033C-DD1F1F0D2723}"/>
              </a:ext>
            </a:extLst>
          </p:cNvPr>
          <p:cNvSpPr txBox="1"/>
          <p:nvPr/>
        </p:nvSpPr>
        <p:spPr>
          <a:xfrm>
            <a:off x="4022446" y="4127925"/>
            <a:ext cx="1995819" cy="24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42"/>
              </a:lnSpc>
            </a:pPr>
            <a:r>
              <a:rPr lang="en-US" sz="10300" u="none" dirty="0">
                <a:solidFill>
                  <a:srgbClr val="002060">
                    <a:alpha val="19608"/>
                  </a:srgbClr>
                </a:solidFill>
                <a:latin typeface="Segoe Script" panose="020B0504020000000003" pitchFamily="34" charset="0"/>
              </a:rPr>
              <a:t>02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03BDEB-67DD-68B5-CFD3-D93457A59CC1}"/>
              </a:ext>
            </a:extLst>
          </p:cNvPr>
          <p:cNvSpPr txBox="1"/>
          <p:nvPr/>
        </p:nvSpPr>
        <p:spPr>
          <a:xfrm>
            <a:off x="3616910" y="6362700"/>
            <a:ext cx="2935811" cy="1646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950" dirty="0">
                <a:solidFill>
                  <a:srgbClr val="002060"/>
                </a:solidFill>
                <a:latin typeface="Cormorant Garamond Bold"/>
              </a:rPr>
              <a:t>AÑADIR UN CHECK LIST/LISTA DE COTEJO</a:t>
            </a:r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7DC95269-4DCE-1333-7BF4-0515FA2C5CF7}"/>
              </a:ext>
            </a:extLst>
          </p:cNvPr>
          <p:cNvSpPr txBox="1"/>
          <p:nvPr/>
        </p:nvSpPr>
        <p:spPr>
          <a:xfrm>
            <a:off x="10791311" y="4197884"/>
            <a:ext cx="1995819" cy="243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242"/>
              </a:lnSpc>
            </a:pPr>
            <a:r>
              <a:rPr lang="en-US" sz="10300" u="none" dirty="0">
                <a:solidFill>
                  <a:srgbClr val="002060">
                    <a:alpha val="19608"/>
                  </a:srgbClr>
                </a:solidFill>
                <a:latin typeface="Segoe Script" panose="020B0504020000000003" pitchFamily="34" charset="0"/>
              </a:rPr>
              <a:t>04</a:t>
            </a:r>
          </a:p>
        </p:txBody>
      </p:sp>
      <p:sp>
        <p:nvSpPr>
          <p:cNvPr id="30" name="TextBox 31">
            <a:extLst>
              <a:ext uri="{FF2B5EF4-FFF2-40B4-BE49-F238E27FC236}">
                <a16:creationId xmlns:a16="http://schemas.microsoft.com/office/drawing/2014/main" id="{05217E3B-2A33-3979-C8FA-B835360097F1}"/>
              </a:ext>
            </a:extLst>
          </p:cNvPr>
          <p:cNvSpPr txBox="1"/>
          <p:nvPr/>
        </p:nvSpPr>
        <p:spPr>
          <a:xfrm>
            <a:off x="10425812" y="6284189"/>
            <a:ext cx="2935811" cy="123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950" dirty="0">
                <a:solidFill>
                  <a:srgbClr val="002060"/>
                </a:solidFill>
                <a:latin typeface="Cormorant Garamond Bold"/>
              </a:rPr>
              <a:t>INTRODUCIR INDICADORES DE LOGRO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89F8A96C-FCD0-BF7C-AF63-D7E6BB5D4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474"/>
          <a:stretch>
            <a:fillRect/>
          </a:stretch>
        </p:blipFill>
        <p:spPr>
          <a:xfrm rot="19650400" flipH="1">
            <a:off x="1585562" y="5594133"/>
            <a:ext cx="1314073" cy="237297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683B3FF6-A8BA-623C-16FA-8D30B9E2E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474"/>
          <a:stretch>
            <a:fillRect/>
          </a:stretch>
        </p:blipFill>
        <p:spPr>
          <a:xfrm rot="12894842">
            <a:off x="5148874" y="2986912"/>
            <a:ext cx="1278038" cy="2060278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E3806EDF-ECD7-79F1-3F03-07F7079F7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474"/>
          <a:stretch>
            <a:fillRect/>
          </a:stretch>
        </p:blipFill>
        <p:spPr>
          <a:xfrm rot="16687998">
            <a:off x="10252494" y="3092874"/>
            <a:ext cx="1278038" cy="206027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03485488-7A9F-F6D7-7587-2CEDA8187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474"/>
          <a:stretch>
            <a:fillRect/>
          </a:stretch>
        </p:blipFill>
        <p:spPr>
          <a:xfrm rot="16687998" flipH="1">
            <a:off x="13898022" y="6254879"/>
            <a:ext cx="1546135" cy="2060278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43EDC91-C045-C2BF-A098-0C898F886A48}"/>
              </a:ext>
            </a:extLst>
          </p:cNvPr>
          <p:cNvSpPr txBox="1"/>
          <p:nvPr/>
        </p:nvSpPr>
        <p:spPr>
          <a:xfrm>
            <a:off x="281576" y="9485216"/>
            <a:ext cx="8252824" cy="415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2950" dirty="0">
                <a:solidFill>
                  <a:schemeClr val="bg1">
                    <a:lumMod val="65000"/>
                  </a:schemeClr>
                </a:solidFill>
                <a:latin typeface="Cormorant Garamond Bold"/>
              </a:rPr>
              <a:t>* Siempre que fuese posible por motivos organizativos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1EBF342-3EA1-C4B6-8E97-D7409B141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40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792200" y="-684082"/>
            <a:ext cx="48768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115800" y="1119338"/>
            <a:ext cx="48768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DISCUSIÓN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7509C5D-8D2A-1241-4391-51B90CE15FC6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9C358B-C75A-BBE8-5523-211D497480CD}"/>
              </a:ext>
            </a:extLst>
          </p:cNvPr>
          <p:cNvSpPr txBox="1"/>
          <p:nvPr/>
        </p:nvSpPr>
        <p:spPr>
          <a:xfrm>
            <a:off x="136495" y="9153131"/>
            <a:ext cx="7398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Cormorant Garamond Bold"/>
                <a:hlinkClick r:id="rId2" tooltip="http://hemeroteca.unad.edu.co/index.php/book/article/view/248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Cormorant Garamond Bold"/>
              </a:rPr>
              <a:t> de Autor desconocido está bajo licencia </a:t>
            </a: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Cormorant Garamond Bold"/>
                <a:hlinkClick r:id="rId3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sz="1800" dirty="0">
              <a:solidFill>
                <a:schemeClr val="bg1">
                  <a:lumMod val="65000"/>
                </a:schemeClr>
              </a:solidFill>
              <a:latin typeface="Cormorant Garamond Bold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A37AAD5-D81B-3E37-6663-A33875C24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6" y="2095500"/>
            <a:ext cx="7639050" cy="6572250"/>
          </a:xfrm>
          <a:prstGeom prst="rect">
            <a:avLst/>
          </a:prstGeom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FF893294-27B4-9FC1-ACB3-A70BBEE0DD47}"/>
              </a:ext>
            </a:extLst>
          </p:cNvPr>
          <p:cNvGrpSpPr/>
          <p:nvPr/>
        </p:nvGrpSpPr>
        <p:grpSpPr>
          <a:xfrm>
            <a:off x="8057072" y="3690590"/>
            <a:ext cx="9982200" cy="5228831"/>
            <a:chOff x="0" y="0"/>
            <a:chExt cx="4732223" cy="1165614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10EB73EA-2845-EF29-F2CD-F3803AFD42A9}"/>
                </a:ext>
              </a:extLst>
            </p:cNvPr>
            <p:cNvSpPr/>
            <p:nvPr/>
          </p:nvSpPr>
          <p:spPr>
            <a:xfrm>
              <a:off x="0" y="0"/>
              <a:ext cx="4732223" cy="1165614"/>
            </a:xfrm>
            <a:custGeom>
              <a:avLst/>
              <a:gdLst/>
              <a:ahLst/>
              <a:cxnLst/>
              <a:rect l="l" t="t" r="r" b="b"/>
              <a:pathLst>
                <a:path w="4732223" h="1165614">
                  <a:moveTo>
                    <a:pt x="0" y="0"/>
                  </a:moveTo>
                  <a:lnTo>
                    <a:pt x="4732223" y="0"/>
                  </a:lnTo>
                  <a:lnTo>
                    <a:pt x="4732223" y="1165614"/>
                  </a:lnTo>
                  <a:lnTo>
                    <a:pt x="0" y="1165614"/>
                  </a:lnTo>
                  <a:close/>
                </a:path>
              </a:pathLst>
            </a:custGeom>
            <a:solidFill>
              <a:srgbClr val="FFFAF6">
                <a:alpha val="78824"/>
              </a:srgbClr>
            </a:solidFill>
          </p:spPr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265EEF1F-BE24-E162-3CB8-0320249AC365}"/>
              </a:ext>
            </a:extLst>
          </p:cNvPr>
          <p:cNvSpPr txBox="1"/>
          <p:nvPr/>
        </p:nvSpPr>
        <p:spPr>
          <a:xfrm flipH="1">
            <a:off x="8171372" y="5030512"/>
            <a:ext cx="9753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>
                <a:latin typeface="Cormorant Garamond Bold" panose="020B0604020202020204" charset="0"/>
                <a:cs typeface="Calibri" panose="020F0502020204030204" pitchFamily="34" charset="0"/>
              </a:rPr>
              <a:t>Crear y evaluar un modelo de enseñanza-aprendizaje híbrido para la enseñanza de las ciencias.</a:t>
            </a:r>
          </a:p>
          <a:p>
            <a:pPr algn="just"/>
            <a:endParaRPr lang="es-ES" sz="32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algn="just"/>
            <a:r>
              <a:rPr lang="es-ES" sz="3200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cs typeface="Calibri" panose="020F0502020204030204" pitchFamily="34" charset="0"/>
              </a:rPr>
              <a:t>Adaptado a los nuevos retos de educación, atender las necesidades de todo el alumnado y desarrollar las competencias que nos pide la nueva ley educativa</a:t>
            </a:r>
            <a:r>
              <a:rPr lang="es-ES" sz="2800" dirty="0">
                <a:latin typeface="Cormorant Garamond Bold" panose="020B060402020202020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4FDAD6-B6EC-C0A5-88FF-B7929ED17DF5}"/>
              </a:ext>
            </a:extLst>
          </p:cNvPr>
          <p:cNvSpPr txBox="1"/>
          <p:nvPr/>
        </p:nvSpPr>
        <p:spPr>
          <a:xfrm>
            <a:off x="8171372" y="3786739"/>
            <a:ext cx="9753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Se ha cumplido el objtetivo principal</a:t>
            </a:r>
            <a:endParaRPr lang="es-ES" sz="6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644658D-DF7F-D0F5-369A-5931666DC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2686713"/>
            <a:ext cx="16703698" cy="5267611"/>
            <a:chOff x="0" y="0"/>
            <a:chExt cx="6616425" cy="27931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6425" cy="2793139"/>
            </a:xfrm>
            <a:custGeom>
              <a:avLst/>
              <a:gdLst/>
              <a:ahLst/>
              <a:cxnLst/>
              <a:rect l="l" t="t" r="r" b="b"/>
              <a:pathLst>
                <a:path w="6616425" h="2793139">
                  <a:moveTo>
                    <a:pt x="0" y="0"/>
                  </a:moveTo>
                  <a:lnTo>
                    <a:pt x="6616425" y="0"/>
                  </a:lnTo>
                  <a:lnTo>
                    <a:pt x="6616425" y="2793139"/>
                  </a:lnTo>
                  <a:lnTo>
                    <a:pt x="0" y="2793139"/>
                  </a:lnTo>
                  <a:close/>
                </a:path>
              </a:pathLst>
            </a:custGeom>
            <a:solidFill>
              <a:srgbClr val="FFFAF6">
                <a:alpha val="7882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26204" y="2989075"/>
            <a:ext cx="15647396" cy="698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2369" lvl="1">
              <a:lnSpc>
                <a:spcPts val="5926"/>
              </a:lnSpc>
            </a:pP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Crear </a:t>
            </a:r>
            <a:r>
              <a:rPr lang="es-ES" sz="3600" dirty="0">
                <a:latin typeface="Cormorant Garamond Bold" panose="020B0604020202020204" charset="0"/>
                <a:cs typeface="Calibri" panose="020F0502020204030204" pitchFamily="34" charset="0"/>
              </a:rPr>
              <a:t>un modelo más activo y flexible basado en la rotación de estaciones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3027" y="3061218"/>
            <a:ext cx="656447" cy="67594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DD71265-690F-5C0D-FEF5-A06048B5A66B}"/>
              </a:ext>
            </a:extLst>
          </p:cNvPr>
          <p:cNvSpPr txBox="1"/>
          <p:nvPr/>
        </p:nvSpPr>
        <p:spPr>
          <a:xfrm>
            <a:off x="609600" y="1414599"/>
            <a:ext cx="1021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Se han cumplido los objetivos específicos</a:t>
            </a:r>
            <a:endParaRPr lang="es-ES" sz="6000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F16FCFD-E479-C8A5-6805-B5EEDB82A479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pic>
        <p:nvPicPr>
          <p:cNvPr id="6" name="image14.png">
            <a:extLst>
              <a:ext uri="{FF2B5EF4-FFF2-40B4-BE49-F238E27FC236}">
                <a16:creationId xmlns:a16="http://schemas.microsoft.com/office/drawing/2014/main" id="{3FAA9C25-B7E8-4668-6BD0-1938A81AC40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991955" y="4736369"/>
            <a:ext cx="4267200" cy="2811875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11.png">
            <a:extLst>
              <a:ext uri="{FF2B5EF4-FFF2-40B4-BE49-F238E27FC236}">
                <a16:creationId xmlns:a16="http://schemas.microsoft.com/office/drawing/2014/main" id="{F1B51D0A-5C47-5A07-E8D8-719CBCFDBB8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033249" y="4757216"/>
            <a:ext cx="4343400" cy="2811875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25.png">
            <a:extLst>
              <a:ext uri="{FF2B5EF4-FFF2-40B4-BE49-F238E27FC236}">
                <a16:creationId xmlns:a16="http://schemas.microsoft.com/office/drawing/2014/main" id="{B34D2E59-BED5-2794-3206-8437F205D1B1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1167992" y="4805376"/>
            <a:ext cx="4343400" cy="2776771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51D2B861-1B6B-DBD5-EFC3-6221D2F2197B}"/>
              </a:ext>
            </a:extLst>
          </p:cNvPr>
          <p:cNvSpPr txBox="1"/>
          <p:nvPr/>
        </p:nvSpPr>
        <p:spPr>
          <a:xfrm>
            <a:off x="13792200" y="-684082"/>
            <a:ext cx="48768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28264EDB-0409-3F4D-25D5-7A8D608DF890}"/>
              </a:ext>
            </a:extLst>
          </p:cNvPr>
          <p:cNvSpPr txBox="1"/>
          <p:nvPr/>
        </p:nvSpPr>
        <p:spPr>
          <a:xfrm>
            <a:off x="12115800" y="1119338"/>
            <a:ext cx="48768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DISCUSIÓN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021B94-D41A-0877-A584-B9DC0AB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13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11080" y="3080722"/>
            <a:ext cx="16810049" cy="5044687"/>
          </a:xfrm>
          <a:custGeom>
            <a:avLst/>
            <a:gdLst/>
            <a:ahLst/>
            <a:cxnLst/>
            <a:rect l="l" t="t" r="r" b="b"/>
            <a:pathLst>
              <a:path w="6616425" h="2793139">
                <a:moveTo>
                  <a:pt x="0" y="0"/>
                </a:moveTo>
                <a:lnTo>
                  <a:pt x="6616425" y="0"/>
                </a:lnTo>
                <a:lnTo>
                  <a:pt x="6616425" y="2793139"/>
                </a:lnTo>
                <a:lnTo>
                  <a:pt x="0" y="2793139"/>
                </a:lnTo>
                <a:close/>
              </a:path>
            </a:pathLst>
          </a:custGeom>
          <a:solidFill>
            <a:srgbClr val="FFFAF6">
              <a:alpha val="7882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873222" y="3132332"/>
            <a:ext cx="16703698" cy="698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2369" lvl="1">
              <a:lnSpc>
                <a:spcPts val="5926"/>
              </a:lnSpc>
            </a:pPr>
            <a:r>
              <a:rPr lang="es-ES" sz="3600" dirty="0">
                <a:latin typeface="Cormorant Garamond Bold" panose="020B0604020202020204" charset="0"/>
                <a:cs typeface="Calibri" panose="020F0502020204030204" pitchFamily="34" charset="0"/>
              </a:rPr>
              <a:t>Identificar los factores que motiven al alumnado en la enseñanza de las ciencias y STEM</a:t>
            </a: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4998" y="3238740"/>
            <a:ext cx="656447" cy="67594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DD71265-690F-5C0D-FEF5-A06048B5A66B}"/>
              </a:ext>
            </a:extLst>
          </p:cNvPr>
          <p:cNvSpPr txBox="1"/>
          <p:nvPr/>
        </p:nvSpPr>
        <p:spPr>
          <a:xfrm>
            <a:off x="609600" y="809415"/>
            <a:ext cx="1021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Se han cumplido los objetivos específicos</a:t>
            </a:r>
            <a:endParaRPr lang="es-ES" sz="6000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F16FCFD-E479-C8A5-6805-B5EEDB82A479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C4416FF-E26A-DC7C-8BFF-91C2F5A0BF2D}"/>
              </a:ext>
            </a:extLst>
          </p:cNvPr>
          <p:cNvSpPr txBox="1"/>
          <p:nvPr/>
        </p:nvSpPr>
        <p:spPr>
          <a:xfrm>
            <a:off x="808427" y="4325185"/>
            <a:ext cx="1567339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Aprendizaje activo y colaborativo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Interacción entre estudiantes y profesor.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Experiencias educativas enriquecedoras.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Diseño del entorno online atractivo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Atender a los diversos talentos y formas de aprendizaje del alumnado.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/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es-ES" sz="1400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B9CC4F9-E5B6-BFE0-11ED-9FA0634D5FCD}"/>
              </a:ext>
            </a:extLst>
          </p:cNvPr>
          <p:cNvSpPr txBox="1"/>
          <p:nvPr/>
        </p:nvSpPr>
        <p:spPr>
          <a:xfrm>
            <a:off x="14043425" y="-1028700"/>
            <a:ext cx="48768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8FF4C1F-E822-6DB1-3450-DBBDE6E07E89}"/>
              </a:ext>
            </a:extLst>
          </p:cNvPr>
          <p:cNvSpPr txBox="1"/>
          <p:nvPr/>
        </p:nvSpPr>
        <p:spPr>
          <a:xfrm>
            <a:off x="12496800" y="824343"/>
            <a:ext cx="48768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DISCUSIÓN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B35CE18-93D3-D097-FD57-D388CDFEC9EE}"/>
              </a:ext>
            </a:extLst>
          </p:cNvPr>
          <p:cNvSpPr txBox="1"/>
          <p:nvPr/>
        </p:nvSpPr>
        <p:spPr>
          <a:xfrm>
            <a:off x="457200" y="9154419"/>
            <a:ext cx="9609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The Positive In</a:t>
            </a:r>
            <a:r>
              <a:rPr lang="es-ES_tradnl" sz="1800" dirty="0">
                <a:solidFill>
                  <a:schemeClr val="bg1">
                    <a:lumMod val="50000"/>
                  </a:schemeClr>
                </a:solidFill>
                <a:effectLst/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ﬂ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uence of Inquiry-Based Learning Teacher Professional Learning and Industry Partnerships on Student Engagement With STEM” (p.3), por C. Attard, 2014, 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Frontiersin Education</a:t>
            </a:r>
            <a:r>
              <a:rPr lang="en-US" sz="1800" i="1" dirty="0">
                <a:solidFill>
                  <a:schemeClr val="bg1">
                    <a:lumMod val="50000"/>
                  </a:schemeClr>
                </a:solidFill>
                <a:effectLst/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, 6.</a:t>
            </a:r>
            <a:endParaRPr lang="es-ES" sz="1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3F1F95-0B97-5C25-6986-2437537DE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14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2851721"/>
            <a:ext cx="16703698" cy="5687326"/>
            <a:chOff x="0" y="0"/>
            <a:chExt cx="6616425" cy="27931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6425" cy="2793139"/>
            </a:xfrm>
            <a:custGeom>
              <a:avLst/>
              <a:gdLst/>
              <a:ahLst/>
              <a:cxnLst/>
              <a:rect l="l" t="t" r="r" b="b"/>
              <a:pathLst>
                <a:path w="6616425" h="2793139">
                  <a:moveTo>
                    <a:pt x="0" y="0"/>
                  </a:moveTo>
                  <a:lnTo>
                    <a:pt x="6616425" y="0"/>
                  </a:lnTo>
                  <a:lnTo>
                    <a:pt x="6616425" y="2793139"/>
                  </a:lnTo>
                  <a:lnTo>
                    <a:pt x="0" y="2793139"/>
                  </a:lnTo>
                  <a:close/>
                </a:path>
              </a:pathLst>
            </a:custGeom>
            <a:solidFill>
              <a:srgbClr val="FFFAF6">
                <a:alpha val="7882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726204" y="2989075"/>
            <a:ext cx="15647396" cy="1455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2369" lvl="1">
              <a:lnSpc>
                <a:spcPts val="5926"/>
              </a:lnSpc>
            </a:pPr>
            <a:r>
              <a:rPr lang="es-ES_tradnl" sz="3600" kern="1200" dirty="0">
                <a:solidFill>
                  <a:schemeClr val="dk1"/>
                </a:solidFill>
                <a:effectLst/>
                <a:latin typeface="Cormorant Garamond Bold" panose="020B0604020202020204" charset="0"/>
                <a:ea typeface="+mn-ea"/>
                <a:cs typeface="+mn-cs"/>
              </a:rPr>
              <a:t>Identificar planes y programas institucionales para la enseñanza de las ciencias y asignaturas STEM en Secundaria para integrarlos al modelo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3027" y="3061218"/>
            <a:ext cx="656447" cy="67594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DD71265-690F-5C0D-FEF5-A06048B5A66B}"/>
              </a:ext>
            </a:extLst>
          </p:cNvPr>
          <p:cNvSpPr txBox="1"/>
          <p:nvPr/>
        </p:nvSpPr>
        <p:spPr>
          <a:xfrm>
            <a:off x="609600" y="1414599"/>
            <a:ext cx="1021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Se han cumplido los objetivos específicos</a:t>
            </a:r>
            <a:endParaRPr lang="es-ES" sz="6000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F16FCFD-E479-C8A5-6805-B5EEDB82A479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5F986DB-FAB9-6C7E-4ED0-60F16CCC568E}"/>
              </a:ext>
            </a:extLst>
          </p:cNvPr>
          <p:cNvSpPr txBox="1"/>
          <p:nvPr/>
        </p:nvSpPr>
        <p:spPr>
          <a:xfrm flipH="1">
            <a:off x="1575014" y="5444369"/>
            <a:ext cx="216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Scientix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5F39BAF-8596-A851-580D-61D3E4E2F541}"/>
              </a:ext>
            </a:extLst>
          </p:cNvPr>
          <p:cNvSpPr txBox="1"/>
          <p:nvPr/>
        </p:nvSpPr>
        <p:spPr>
          <a:xfrm flipH="1">
            <a:off x="4465703" y="5201256"/>
            <a:ext cx="216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ESERO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D9AEBBA-5043-E1FF-C94A-3AC3F201AFA1}"/>
              </a:ext>
            </a:extLst>
          </p:cNvPr>
          <p:cNvSpPr txBox="1"/>
          <p:nvPr/>
        </p:nvSpPr>
        <p:spPr>
          <a:xfrm flipH="1">
            <a:off x="11049000" y="5695384"/>
            <a:ext cx="216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eTwinning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8F2CE75-8706-95B4-B8E1-B6C12D05FB74}"/>
              </a:ext>
            </a:extLst>
          </p:cNvPr>
          <p:cNvSpPr txBox="1"/>
          <p:nvPr/>
        </p:nvSpPr>
        <p:spPr>
          <a:xfrm rot="20523209" flipH="1">
            <a:off x="14081661" y="6957263"/>
            <a:ext cx="2895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Inspira STEAM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1A67860-10E8-4F5E-631F-0A5DFB046A5C}"/>
              </a:ext>
            </a:extLst>
          </p:cNvPr>
          <p:cNvSpPr txBox="1"/>
          <p:nvPr/>
        </p:nvSpPr>
        <p:spPr>
          <a:xfrm rot="664226" flipH="1">
            <a:off x="5128075" y="7343521"/>
            <a:ext cx="26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STEAM4Girls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2746463-5B73-A109-C7B8-EEF6D412E61D}"/>
              </a:ext>
            </a:extLst>
          </p:cNvPr>
          <p:cNvSpPr txBox="1"/>
          <p:nvPr/>
        </p:nvSpPr>
        <p:spPr>
          <a:xfrm rot="20590935" flipH="1">
            <a:off x="1589022" y="6915125"/>
            <a:ext cx="3300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First Lego League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6966EEC-58A0-684E-B2E3-5D5BBD690C2A}"/>
              </a:ext>
            </a:extLst>
          </p:cNvPr>
          <p:cNvSpPr txBox="1"/>
          <p:nvPr/>
        </p:nvSpPr>
        <p:spPr>
          <a:xfrm rot="20757403" flipH="1">
            <a:off x="9348371" y="7305580"/>
            <a:ext cx="294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CEFIRE CTEM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65A1B7F-207B-A2AD-99FE-2D09E56440A7}"/>
              </a:ext>
            </a:extLst>
          </p:cNvPr>
          <p:cNvSpPr txBox="1"/>
          <p:nvPr/>
        </p:nvSpPr>
        <p:spPr>
          <a:xfrm flipH="1">
            <a:off x="14162188" y="4762700"/>
            <a:ext cx="26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CSIC4Girls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DD5020D-F7C2-B6C6-1EB9-7BEAF3D160F3}"/>
              </a:ext>
            </a:extLst>
          </p:cNvPr>
          <p:cNvSpPr txBox="1"/>
          <p:nvPr/>
        </p:nvSpPr>
        <p:spPr>
          <a:xfrm rot="21184569" flipH="1">
            <a:off x="7828819" y="5537237"/>
            <a:ext cx="26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ormorant Garamond Bold" panose="020B0604020202020204" charset="0"/>
              </a:rPr>
              <a:t>STEAMUPC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1FBCACC4-8E17-C09D-A18E-5A5E30E2B2FC}"/>
              </a:ext>
            </a:extLst>
          </p:cNvPr>
          <p:cNvSpPr txBox="1"/>
          <p:nvPr/>
        </p:nvSpPr>
        <p:spPr>
          <a:xfrm>
            <a:off x="13792200" y="-684082"/>
            <a:ext cx="48768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0C5E05B8-D40E-A018-BB28-83F532F9D592}"/>
              </a:ext>
            </a:extLst>
          </p:cNvPr>
          <p:cNvSpPr txBox="1"/>
          <p:nvPr/>
        </p:nvSpPr>
        <p:spPr>
          <a:xfrm>
            <a:off x="12115800" y="1119338"/>
            <a:ext cx="48768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DISCUSIÓN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32EF9D-2DBC-9BD6-D16F-60297D11D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9569" y="2522610"/>
            <a:ext cx="11616231" cy="1554161"/>
            <a:chOff x="0" y="0"/>
            <a:chExt cx="6616425" cy="27931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16425" cy="2793139"/>
            </a:xfrm>
            <a:custGeom>
              <a:avLst/>
              <a:gdLst/>
              <a:ahLst/>
              <a:cxnLst/>
              <a:rect l="l" t="t" r="r" b="b"/>
              <a:pathLst>
                <a:path w="6616425" h="2793139">
                  <a:moveTo>
                    <a:pt x="0" y="0"/>
                  </a:moveTo>
                  <a:lnTo>
                    <a:pt x="6616425" y="0"/>
                  </a:lnTo>
                  <a:lnTo>
                    <a:pt x="6616425" y="2793139"/>
                  </a:lnTo>
                  <a:lnTo>
                    <a:pt x="0" y="2793139"/>
                  </a:lnTo>
                  <a:close/>
                </a:path>
              </a:pathLst>
            </a:custGeom>
            <a:solidFill>
              <a:srgbClr val="FFFAF6">
                <a:alpha val="7882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54509" y="2784756"/>
            <a:ext cx="15647396" cy="698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02369" lvl="1">
              <a:lnSpc>
                <a:spcPts val="5926"/>
              </a:lnSpc>
            </a:pPr>
            <a:r>
              <a:rPr lang="es-ES_tradnl" sz="3600" kern="1200" dirty="0">
                <a:solidFill>
                  <a:schemeClr val="dk1"/>
                </a:solidFill>
                <a:effectLst/>
                <a:latin typeface="Cormorant Garamond Bold" panose="020B0604020202020204" charset="0"/>
                <a:ea typeface="+mn-ea"/>
                <a:cs typeface="+mn-cs"/>
              </a:rPr>
              <a:t> Evaluar la propuesta a partir de la opinión de expertos.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2504" y="2950036"/>
            <a:ext cx="656447" cy="67594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DD71265-690F-5C0D-FEF5-A06048B5A66B}"/>
              </a:ext>
            </a:extLst>
          </p:cNvPr>
          <p:cNvSpPr txBox="1"/>
          <p:nvPr/>
        </p:nvSpPr>
        <p:spPr>
          <a:xfrm>
            <a:off x="609600" y="1414599"/>
            <a:ext cx="1021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Se han cumplido los objetivos específicos</a:t>
            </a:r>
            <a:endParaRPr lang="es-ES" sz="6000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F16FCFD-E479-C8A5-6805-B5EEDB82A479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 CONCLUSIONES - LIMITACIONES/ACCIONES DERIVADAS - BIBLIOGRAFÍA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E35816E-5576-8C5C-37AA-315EB4DF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465" y="2802728"/>
            <a:ext cx="4565584" cy="5468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5353E23-C082-433F-1B09-6985DEDA0E63}"/>
              </a:ext>
            </a:extLst>
          </p:cNvPr>
          <p:cNvSpPr txBox="1"/>
          <p:nvPr/>
        </p:nvSpPr>
        <p:spPr>
          <a:xfrm>
            <a:off x="9753600" y="5336670"/>
            <a:ext cx="3219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200" dirty="0">
                <a:solidFill>
                  <a:schemeClr val="dk1"/>
                </a:solidFill>
                <a:latin typeface="Cormorant Garamond Bold" panose="020B0604020202020204" charset="0"/>
              </a:rPr>
              <a:t>Microsoft Forms</a:t>
            </a:r>
            <a:endParaRPr lang="es-ES" sz="3200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12A2752F-728D-8FC7-CE73-A25919F92771}"/>
              </a:ext>
            </a:extLst>
          </p:cNvPr>
          <p:cNvSpPr txBox="1"/>
          <p:nvPr/>
        </p:nvSpPr>
        <p:spPr>
          <a:xfrm>
            <a:off x="13792200" y="-684082"/>
            <a:ext cx="48768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03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17488A6E-6924-AE1F-075A-21AE04A2B5AB}"/>
              </a:ext>
            </a:extLst>
          </p:cNvPr>
          <p:cNvSpPr txBox="1"/>
          <p:nvPr/>
        </p:nvSpPr>
        <p:spPr>
          <a:xfrm>
            <a:off x="12115800" y="1119338"/>
            <a:ext cx="4876800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DISCUSIÓN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1640CA-F87D-2EB2-4200-8D5F6D286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98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171425" y="-1202645"/>
            <a:ext cx="4279904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999" r="14999"/>
          <a:stretch/>
        </p:blipFill>
        <p:spPr>
          <a:xfrm>
            <a:off x="0" y="0"/>
            <a:ext cx="9601541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240588" y="2624393"/>
            <a:ext cx="13761412" cy="6149545"/>
            <a:chOff x="0" y="0"/>
            <a:chExt cx="2967567" cy="1498780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919307" cy="1450520"/>
            </a:xfrm>
            <a:custGeom>
              <a:avLst/>
              <a:gdLst/>
              <a:ahLst/>
              <a:cxnLst/>
              <a:rect l="l" t="t" r="r" b="b"/>
              <a:pathLst>
                <a:path w="2919307" h="1450520">
                  <a:moveTo>
                    <a:pt x="0" y="0"/>
                  </a:moveTo>
                  <a:lnTo>
                    <a:pt x="2919307" y="0"/>
                  </a:lnTo>
                  <a:lnTo>
                    <a:pt x="2919307" y="1450520"/>
                  </a:lnTo>
                  <a:lnTo>
                    <a:pt x="0" y="1450520"/>
                  </a:lnTo>
                  <a:close/>
                </a:path>
              </a:pathLst>
            </a:custGeom>
            <a:solidFill>
              <a:srgbClr val="77838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932007" cy="1463220"/>
            </a:xfrm>
            <a:custGeom>
              <a:avLst/>
              <a:gdLst/>
              <a:ahLst/>
              <a:cxnLst/>
              <a:rect l="l" t="t" r="r" b="b"/>
              <a:pathLst>
                <a:path w="2932007" h="1463220">
                  <a:moveTo>
                    <a:pt x="2932007" y="1463220"/>
                  </a:moveTo>
                  <a:lnTo>
                    <a:pt x="0" y="1463220"/>
                  </a:lnTo>
                  <a:lnTo>
                    <a:pt x="0" y="0"/>
                  </a:lnTo>
                  <a:lnTo>
                    <a:pt x="2932007" y="0"/>
                  </a:lnTo>
                  <a:lnTo>
                    <a:pt x="2932007" y="1463220"/>
                  </a:lnTo>
                  <a:close/>
                  <a:moveTo>
                    <a:pt x="12700" y="1450520"/>
                  </a:moveTo>
                  <a:lnTo>
                    <a:pt x="2919307" y="1450520"/>
                  </a:lnTo>
                  <a:lnTo>
                    <a:pt x="2919307" y="12700"/>
                  </a:lnTo>
                  <a:lnTo>
                    <a:pt x="12700" y="12700"/>
                  </a:lnTo>
                  <a:lnTo>
                    <a:pt x="12700" y="1450520"/>
                  </a:lnTo>
                  <a:close/>
                </a:path>
              </a:pathLst>
            </a:custGeom>
            <a:solidFill>
              <a:srgbClr val="9AA7B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919307" cy="1450520"/>
            </a:xfrm>
            <a:custGeom>
              <a:avLst/>
              <a:gdLst/>
              <a:ahLst/>
              <a:cxnLst/>
              <a:rect l="l" t="t" r="r" b="b"/>
              <a:pathLst>
                <a:path w="2919307" h="1450520">
                  <a:moveTo>
                    <a:pt x="0" y="0"/>
                  </a:moveTo>
                  <a:lnTo>
                    <a:pt x="2919307" y="0"/>
                  </a:lnTo>
                  <a:lnTo>
                    <a:pt x="2919307" y="1450520"/>
                  </a:lnTo>
                  <a:lnTo>
                    <a:pt x="0" y="1450520"/>
                  </a:lnTo>
                  <a:close/>
                </a:path>
              </a:pathLst>
            </a:custGeom>
            <a:solidFill>
              <a:srgbClr val="EFD9D5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639769" y="718628"/>
            <a:ext cx="6694272" cy="916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CONCLUSIONES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2546" y="2913804"/>
            <a:ext cx="13132254" cy="455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7"/>
              </a:lnSpc>
            </a:pPr>
            <a:r>
              <a:rPr lang="es-ES" sz="4000" dirty="0">
                <a:solidFill>
                  <a:schemeClr val="dk1"/>
                </a:solidFill>
                <a:latin typeface="Cormorant Garamond Bold" panose="020B0604020202020204" charset="0"/>
              </a:rPr>
              <a:t>el </a:t>
            </a:r>
            <a:r>
              <a:rPr lang="es-ES" sz="4000" b="1" dirty="0">
                <a:solidFill>
                  <a:schemeClr val="dk1"/>
                </a:solidFill>
                <a:latin typeface="Cormorant Garamond Bold" panose="020B0604020202020204" charset="0"/>
              </a:rPr>
              <a:t>modelo</a:t>
            </a:r>
            <a:r>
              <a:rPr lang="es-ES" sz="4000" dirty="0">
                <a:solidFill>
                  <a:schemeClr val="dk1"/>
                </a:solidFill>
                <a:latin typeface="Cormorant Garamond Bold" panose="020B0604020202020204" charset="0"/>
              </a:rPr>
              <a:t> creado, en opinión de los expertos, es </a:t>
            </a:r>
            <a:r>
              <a:rPr lang="es-ES" sz="4000" b="1" dirty="0">
                <a:solidFill>
                  <a:schemeClr val="dk1"/>
                </a:solidFill>
                <a:latin typeface="Cormorant Garamond Bold" panose="020B0604020202020204" charset="0"/>
              </a:rPr>
              <a:t>dinámico y adecuado a la Educación Secundaria</a:t>
            </a:r>
            <a:r>
              <a:rPr lang="es-ES" sz="4000" dirty="0">
                <a:solidFill>
                  <a:schemeClr val="dk1"/>
                </a:solidFill>
                <a:latin typeface="Cormorant Garamond Bold" panose="020B0604020202020204" charset="0"/>
              </a:rPr>
              <a:t>. </a:t>
            </a:r>
          </a:p>
          <a:p>
            <a:pPr algn="just">
              <a:lnSpc>
                <a:spcPts val="6007"/>
              </a:lnSpc>
            </a:pPr>
            <a:endParaRPr lang="es-ES" sz="4000" dirty="0">
              <a:solidFill>
                <a:schemeClr val="dk1"/>
              </a:solidFill>
              <a:latin typeface="Cormorant Garamond Bold" panose="020B0604020202020204" charset="0"/>
            </a:endParaRPr>
          </a:p>
          <a:p>
            <a:pPr algn="just">
              <a:lnSpc>
                <a:spcPts val="6007"/>
              </a:lnSpc>
            </a:pPr>
            <a:r>
              <a:rPr lang="es-ES" sz="4000" dirty="0">
                <a:solidFill>
                  <a:schemeClr val="dk1"/>
                </a:solidFill>
                <a:latin typeface="Cormorant Garamond Bold" panose="020B0604020202020204" charset="0"/>
              </a:rPr>
              <a:t>Ofrece beneficios como obtener mejores aprendizajes, adquirir habilidades sociales, propiciar un aprendizaje competencial y autónomo y brindar una atención más personalizada entre otros.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D609D9C-4D99-60BB-DC59-6B19AD03CEA7}"/>
              </a:ext>
            </a:extLst>
          </p:cNvPr>
          <p:cNvSpPr txBox="1"/>
          <p:nvPr/>
        </p:nvSpPr>
        <p:spPr>
          <a:xfrm>
            <a:off x="0" y="10287000"/>
            <a:ext cx="960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hlinkClick r:id="rId4" tooltip="http://pelesa2.blogspot.com/2018/05/cooperative-work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</a:rPr>
              <a:t> de Autor desconocido está bajo licencia 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Cormorant Garamond Bold" panose="020B0604020202020204" charset="0"/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dirty="0">
              <a:solidFill>
                <a:schemeClr val="bg1">
                  <a:lumMod val="50000"/>
                </a:schemeClr>
              </a:solidFill>
              <a:latin typeface="Cormorant Garamond Bold" panose="020B060402020202020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2ACC4ADB-ACF7-D572-7ED2-3C831016A28F}"/>
              </a:ext>
            </a:extLst>
          </p:cNvPr>
          <p:cNvSpPr txBox="1"/>
          <p:nvPr/>
        </p:nvSpPr>
        <p:spPr>
          <a:xfrm>
            <a:off x="850759" y="31483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–</a:t>
            </a: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CONCLUSIONES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- LIMITACIONES/ACCIONES DERIVADAS - BIBLIOGRAFÍA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89B8E98-A6F4-6D0A-F7C4-484834618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640552" y="-1007886"/>
            <a:ext cx="3621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9562" y="955703"/>
            <a:ext cx="17120564" cy="1801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LIMITACIONES Y ACCIONES DERIVADAS</a:t>
            </a:r>
          </a:p>
          <a:p>
            <a:pPr>
              <a:lnSpc>
                <a:spcPts val="6930"/>
              </a:lnSpc>
            </a:pPr>
            <a:endParaRPr lang="en-US" sz="6930" dirty="0">
              <a:solidFill>
                <a:srgbClr val="9F7866"/>
              </a:solidFill>
              <a:latin typeface="Cormorant Garamond Bold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6945B9D-28F3-7E74-2605-A3020E244E9D}"/>
              </a:ext>
            </a:extLst>
          </p:cNvPr>
          <p:cNvSpPr txBox="1"/>
          <p:nvPr/>
        </p:nvSpPr>
        <p:spPr>
          <a:xfrm>
            <a:off x="0" y="27253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– CONCLUSIONES - LIMITACIONES/ACCIONES DERIVADAS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- BIBLIOGRAFÍA</a:t>
            </a:r>
          </a:p>
        </p:txBody>
      </p:sp>
      <p:pic>
        <p:nvPicPr>
          <p:cNvPr id="15" name="Imagen 14" descr="Persona preparando comida en la mano&#10;&#10;Descripción generada automáticamente con confianza media">
            <a:extLst>
              <a:ext uri="{FF2B5EF4-FFF2-40B4-BE49-F238E27FC236}">
                <a16:creationId xmlns:a16="http://schemas.microsoft.com/office/drawing/2014/main" id="{5149224B-BF37-F56C-C7D4-A894E9AF3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97" y="3254770"/>
            <a:ext cx="7910423" cy="5733367"/>
          </a:xfrm>
          <a:prstGeom prst="rect">
            <a:avLst/>
          </a:pr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4ADFCE38-AB5F-0960-A3EC-E6A8F64BB1E1}"/>
              </a:ext>
            </a:extLst>
          </p:cNvPr>
          <p:cNvGrpSpPr/>
          <p:nvPr/>
        </p:nvGrpSpPr>
        <p:grpSpPr>
          <a:xfrm>
            <a:off x="311987" y="3134111"/>
            <a:ext cx="9678839" cy="5971789"/>
            <a:chOff x="0" y="0"/>
            <a:chExt cx="6616425" cy="2793139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579B37E3-E54C-1A21-723D-D3C857057CE1}"/>
                </a:ext>
              </a:extLst>
            </p:cNvPr>
            <p:cNvSpPr/>
            <p:nvPr/>
          </p:nvSpPr>
          <p:spPr>
            <a:xfrm>
              <a:off x="0" y="0"/>
              <a:ext cx="6616425" cy="2793139"/>
            </a:xfrm>
            <a:custGeom>
              <a:avLst/>
              <a:gdLst/>
              <a:ahLst/>
              <a:cxnLst/>
              <a:rect l="l" t="t" r="r" b="b"/>
              <a:pathLst>
                <a:path w="6616425" h="2793139">
                  <a:moveTo>
                    <a:pt x="0" y="0"/>
                  </a:moveTo>
                  <a:lnTo>
                    <a:pt x="6616425" y="0"/>
                  </a:lnTo>
                  <a:lnTo>
                    <a:pt x="6616425" y="2793139"/>
                  </a:lnTo>
                  <a:lnTo>
                    <a:pt x="0" y="2793139"/>
                  </a:lnTo>
                  <a:close/>
                </a:path>
              </a:pathLst>
            </a:custGeom>
            <a:solidFill>
              <a:srgbClr val="FFFAF6">
                <a:alpha val="78824"/>
              </a:srgbClr>
            </a:solidFill>
          </p:spPr>
        </p:sp>
      </p:grpSp>
      <p:sp>
        <p:nvSpPr>
          <p:cNvPr id="18" name="TextBox 4">
            <a:extLst>
              <a:ext uri="{FF2B5EF4-FFF2-40B4-BE49-F238E27FC236}">
                <a16:creationId xmlns:a16="http://schemas.microsoft.com/office/drawing/2014/main" id="{C90B63B6-9B6D-F3C4-A9C5-E3BE9FE04D9C}"/>
              </a:ext>
            </a:extLst>
          </p:cNvPr>
          <p:cNvSpPr txBox="1"/>
          <p:nvPr/>
        </p:nvSpPr>
        <p:spPr>
          <a:xfrm>
            <a:off x="947308" y="3745814"/>
            <a:ext cx="911109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4988" lvl="1" indent="-534988">
              <a:buFont typeface="Arial"/>
              <a:buChar char="•"/>
            </a:pPr>
            <a:r>
              <a:rPr lang="es-ES_tradnl" sz="3600" kern="1200" dirty="0">
                <a:solidFill>
                  <a:schemeClr val="dk1"/>
                </a:solidFill>
                <a:effectLst/>
                <a:latin typeface="Cormorant Garamond Bold" panose="020B0604020202020204" charset="0"/>
                <a:ea typeface="+mn-ea"/>
                <a:cs typeface="+mn-cs"/>
              </a:rPr>
              <a:t>El modelo todavía no se ha aplicado</a:t>
            </a:r>
          </a:p>
          <a:p>
            <a:pPr marL="571500" indent="-5715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_tradnl" sz="3600" dirty="0">
                <a:solidFill>
                  <a:schemeClr val="dk1"/>
                </a:solidFill>
                <a:latin typeface="Cormorant Garamond Bold" panose="020B0604020202020204" charset="0"/>
              </a:rPr>
              <a:t>El éxito del modelo, dependerá del diseño de actividades, del tipo de alumnado y cómo se adapte a él.</a:t>
            </a:r>
            <a:endParaRPr lang="es-ES" sz="3600" dirty="0">
              <a:solidFill>
                <a:schemeClr val="dk1"/>
              </a:solidFill>
              <a:latin typeface="Cormorant Garamond Bold" panose="020B060402020202020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FB4D22DA-B50C-4526-4537-31A111373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6975" y="3770974"/>
            <a:ext cx="306666" cy="552924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6B25E05E-65DD-688E-9463-94EDDF4FB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2298" y="7097891"/>
            <a:ext cx="352830" cy="67594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4E231BF-7BD5-73B5-A10F-6B0690DD2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6975" y="4649365"/>
            <a:ext cx="306666" cy="55292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80F0597-E1B5-C0F5-3E74-0288BD85BD12}"/>
              </a:ext>
            </a:extLst>
          </p:cNvPr>
          <p:cNvSpPr txBox="1"/>
          <p:nvPr/>
        </p:nvSpPr>
        <p:spPr>
          <a:xfrm>
            <a:off x="379561" y="2341604"/>
            <a:ext cx="3314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Limitaciones</a:t>
            </a:r>
            <a:endParaRPr lang="es-ES" sz="6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523DB4F-0AA2-2604-080B-7D7F800909AE}"/>
              </a:ext>
            </a:extLst>
          </p:cNvPr>
          <p:cNvSpPr txBox="1"/>
          <p:nvPr/>
        </p:nvSpPr>
        <p:spPr>
          <a:xfrm>
            <a:off x="347930" y="5945736"/>
            <a:ext cx="55956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9F7866"/>
                </a:solidFill>
                <a:latin typeface="Railey"/>
              </a:rPr>
              <a:t>Acciones derivadas</a:t>
            </a:r>
            <a:endParaRPr lang="es-ES" sz="6000" dirty="0"/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53670685-5546-9DB3-C40B-10A3B7E9DB61}"/>
              </a:ext>
            </a:extLst>
          </p:cNvPr>
          <p:cNvSpPr txBox="1"/>
          <p:nvPr/>
        </p:nvSpPr>
        <p:spPr>
          <a:xfrm>
            <a:off x="987563" y="7053731"/>
            <a:ext cx="911109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4988" lvl="1" indent="-534988">
              <a:buFont typeface="Arial"/>
              <a:buChar char="•"/>
            </a:pPr>
            <a:r>
              <a:rPr lang="es-ES_tradnl" sz="3600" kern="1200" dirty="0">
                <a:solidFill>
                  <a:schemeClr val="dk1"/>
                </a:solidFill>
                <a:effectLst/>
                <a:latin typeface="Cormorant Garamond Bold" panose="020B0604020202020204" charset="0"/>
                <a:ea typeface="+mn-ea"/>
                <a:cs typeface="+mn-cs"/>
              </a:rPr>
              <a:t>Crear un guía de actividades STEM para aplicarlas al modelo diseñado.</a:t>
            </a:r>
          </a:p>
          <a:p>
            <a:pPr marL="534988" lvl="1" indent="-534988">
              <a:buFont typeface="Arial"/>
              <a:buChar char="•"/>
            </a:pPr>
            <a:r>
              <a:rPr lang="es-ES_tradnl" sz="3600" dirty="0">
                <a:solidFill>
                  <a:schemeClr val="dk1"/>
                </a:solidFill>
                <a:latin typeface="Cormorant Garamond Bold" panose="020B0604020202020204" charset="0"/>
              </a:rPr>
              <a:t>Aplicar el modelo a otras asignaturas</a:t>
            </a:r>
            <a:endParaRPr lang="es-ES" sz="3600" dirty="0">
              <a:solidFill>
                <a:schemeClr val="dk1"/>
              </a:solidFill>
              <a:latin typeface="Cormorant Garamond Bold" panose="020B0604020202020204" charset="0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D5AE6CF-A545-75CB-230C-0BAB8B017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3893" y="7910328"/>
            <a:ext cx="352830" cy="67594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1D437B9-3013-B3CE-A644-2CEC96EBD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</a:blip>
          <a:srcRect/>
          <a:stretch>
            <a:fillRect/>
          </a:stretch>
        </p:blipFill>
        <p:spPr>
          <a:xfrm>
            <a:off x="0" y="-634562"/>
            <a:ext cx="7252600" cy="1092156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416816" y="2121246"/>
            <a:ext cx="3697768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3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15400" y="3259520"/>
            <a:ext cx="9002832" cy="984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8800" dirty="0">
                <a:solidFill>
                  <a:srgbClr val="9F7866"/>
                </a:solidFill>
                <a:latin typeface="Cormorant Garamond Bold"/>
              </a:rPr>
              <a:t>BIBLIOGRAFÍA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03071E4-0923-2667-2BA7-6665B72E45A5}"/>
              </a:ext>
            </a:extLst>
          </p:cNvPr>
          <p:cNvSpPr txBox="1"/>
          <p:nvPr/>
        </p:nvSpPr>
        <p:spPr>
          <a:xfrm>
            <a:off x="0" y="27253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RESULTADOS Y DISCUSIÓN – CONCLUSIONES - LIMITACIONES/ACCIONES DERIVADAS - BIBLIOGRAFÍA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CEA1CD-4D76-DD56-A8C8-4B5201251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0"/>
            <a:ext cx="17449484" cy="11194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Agarwal, E. S. 2013.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- learning: new trend in education and training.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Advanced Research, 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(8), 797- 810.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Alam, Dr. Md. S. &amp; Agarwal, Dr. J. (2020). Adopting a blended learning model in education: Opportunities and challenges.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Early Childhood Special Education, 12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01–07.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https://doi.org/10.9756/int-jecse/v12i2.201050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Almutairi, F. &amp; White, S. (2018). How to measure student engagement in the context of blended-MOOC. Interactive Technology and Smart Education, 15(3), 262–278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. https://doi.org/10.1108/itse-07-2018-0046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Alsalhi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R.,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Eltahir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Mohd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E., &amp; Al-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Qatawneh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S. (2019). The effect of blended learning on the achievement of ninth grade students in science and their attitudes towards its use.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Heliyon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5(9), e02424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. https://doi.org/10.1016/j.heliyon.2019.e02424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Alsalhi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R.,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Eltahir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Dawi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E., Abdelkader, A.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Zyoud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(2021). The effect of blended learning on the achievement in a physics course of students of a dentistry college: A case study at Ajman University.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Electronic Journal of E-Learning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https://doi.org/10.34190/ejel.19.1.1992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Alsalhi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R.,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Eltahir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E., Al-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Qatawneh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Ouakli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Antoun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B., Abdelkader, A. F. I.,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Jumaili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al. (2021). Blended Learning in Higher Education: A Study of Its Impact on Students’ Performance.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Emerging Technologies in Learning, 16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249–268.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https://doi.org/10.3991/ijet.v16i14.23775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Anderman, E. M., Sinatra, G. M., &amp; Gray, D. L. (2012). The challenges of teaching and learning about science in the twenty-first century: Exploring the abilities and constraints of adolescent learners.</a:t>
            </a:r>
            <a:r>
              <a:rPr lang="en-US" sz="12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 in Science Education, 48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89–117.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https://doi.org/10.1080/03057267.2012.655038</a:t>
            </a:r>
            <a:r>
              <a:rPr lang="en-US" sz="12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23232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Arkorful, V. and </a:t>
            </a:r>
            <a:r>
              <a:rPr lang="en-US" sz="1200" dirty="0" err="1">
                <a:solidFill>
                  <a:srgbClr val="23232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Abaidoo</a:t>
            </a:r>
            <a:r>
              <a:rPr lang="en-US" sz="1200" dirty="0">
                <a:solidFill>
                  <a:srgbClr val="23232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(2014) The Role of e-Learning, the Advantages and Disadvantages of Its Adoption in Higher Education. International Journal of Education and Research, 2, 397-410.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23232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Arksey, H. and O’Malley, L. (2005) Scoping Studies: Towards a Methodological Framework. International Journal of Social Research Methodology, 8, 19-32.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u="sng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https://doi.org/10.1080/1364557032000119616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Attard, C., Berger, N. &amp; Mackenzie, E. (2021). The Positive Influence of Inquiry-Based Learning Teacher Professional Learning and Industry Partnerships on Student Engagement With STEM.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Frontiers in Education, 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https://doi.org/10.3389/feduc.2021.693221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Ayob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N, Halim, N.,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Zulkifli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N., Zaid, N. &amp; Mokhtar, M. (2020). Overview of blended learning: the effect of station rotation model on students’ achievement.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Critical Reviews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7(6).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Bernard, R. M.,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Borokhovski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E., Schmid, R. F., Tamim, R. M.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Abrami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 C. (2014). A meta-analysis of blended learning and technology use in higher education: From the general to the applied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Journal of Computing in Higher Education, 26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87–122.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https://doi.org/10.1007/s12528-013-9077-3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Bersin, J. (2004).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Blended Learning Book: Best Practices, Proven Methodologies, and lessons learned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Wiley &amp; </a:t>
            </a:r>
            <a:r>
              <a:rPr lang="es-ES_tradnl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Sons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</a:pP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BOE.es - BOE-A-2018-16673 Ley Orgánica 3/2018, de 5 de diciembre, de Protección de Datos Personales y garantía de los derechos digitales.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(n.d.). Retrieved August 4, 2022, from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https://www.boe.es/buscar/doc.php?id=BOE-A-2018-16673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Chiu, T. K. F. (2021). Digital support for student engagement in blended learning based on self-determination theory.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Computers in Human Behavior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124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106909.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https://doi.org/10.1016/j.chb.2021.106909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Chiu, T. K. F. &amp;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Mok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 A. C. (2017). Learner expertise and mathematics different order thinking skills in multimedia learning.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Computers &amp;amp; Education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107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147–164.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https://doi.org/10.1016/j.compedu.2017.01.008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0215" indent="-450215" algn="just"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Çimen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&amp;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Yılmaz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B. (2017). How should we blend? The impact of blending social networks on high school students’ achievement and social networking behaviors. 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TED EĞİTİM VE BİLİM. https://doi.org/10.15390/eb.2017.7190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Collazos, C., Guerrero, L. &amp; Vergara, A. (2001). Aprendizaje Colaborativo: un cambio en el rol del profesor. Presentado en: Tercer Congreso de Educación Superior en Computación, Punta Arenas.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Collazos, C. y Mendoza, J. (2006). Cómo aprovechar el “aprendizaje colaborativo” en el aula. Educación y Educadores. (2), 61-76. Recuperado de: </a:t>
            </a:r>
            <a:r>
              <a:rPr lang="es-ES_tradnl" sz="1200" u="sng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http://www.redalyc.org/pdf/834/83490204.pdf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Convert, B.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Gugenheim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(2005). Scientific Vocations in Crisis in France: Explanatory Social Developments and Mechanisms.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 Journal of Education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417–431.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http://www.jstor.org/stable/3496955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Benito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Crosetti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B., &amp; Salinas Ibáñez, J. M. (2016). 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Investigación Basada en Diseño en Tecnología Educativa.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RIITE Revista Interuniversitaria de Investigación en Tecnología Educativa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https://doi.org/10.6018/riite2016/260631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Derechos de autor (2013)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Basque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Web Portal.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Euskadi.Eus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Retrieved August 5, 2022, from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6"/>
              </a:rPr>
              <a:t>https://www.euskadi.eus/noticia/2013/derechos-de-autor-copyright-copyleft-y-creative-commons/web01-a2wz/es/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500"/>
              </a:spcBef>
              <a:spcAft>
                <a:spcPts val="375"/>
              </a:spcAft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Deslauriers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Schelew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&amp;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Wieman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(2011). Improved learning in a large-enrollment physics class. </a:t>
            </a:r>
            <a:r>
              <a:rPr lang="es-ES_tradnl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332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(6031), 862–864.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https://doi.org/10.1126/science.1201783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500"/>
              </a:spcBef>
              <a:spcAft>
                <a:spcPts val="375"/>
              </a:spcAft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Directiva (UE) 2019/790 del Parlamento Europeo y del Consejo, de 17 de abril de 2019, sobre los derechos de autor y derechos afines en el mercado único digital y por la que se modifican las Directivas 96/9/CE y 2001/29/CE.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https://eur-lex.europa.eu/legal-content/ES/TXT/?uri=CELEX:32019L0790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500"/>
              </a:spcBef>
              <a:spcAft>
                <a:spcPts val="375"/>
              </a:spcAft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Domènech Casal, J. (2019). STEM: Oportunidades y retos desde la Enseñanza de las Ciencias. </a:t>
            </a:r>
            <a:r>
              <a:rPr lang="es-ES_tradnl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Universitas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Tarraconensis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Revista de </a:t>
            </a:r>
            <a:r>
              <a:rPr lang="es-ES_tradnl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Ciències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l’Educació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2019, Núm. 2, p. 154-168,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9"/>
              </a:rPr>
              <a:t>https://raco.cat/index.php/UTE/article/view/369781.</a:t>
            </a:r>
            <a:endParaRPr lang="es-ES_tradnl" sz="1200" u="sng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7675" indent="-447675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Domènech-Casal, J. (2018). Aprendizaje Basado en Proyectos en el marco STEM: componentes didácticas para la competencia científica.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Ápice. Revista de Educación Científica, 2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29-42.</a:t>
            </a:r>
            <a:r>
              <a:rPr lang="es-ES_tradnl" sz="1200" dirty="0">
                <a:solidFill>
                  <a:srgbClr val="55555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0"/>
              </a:rPr>
              <a:t>https://doi.org/10.17979/arec.2018.2.2.4524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7675" indent="-447675" algn="just">
              <a:lnSpc>
                <a:spcPct val="150000"/>
              </a:lnSpc>
            </a:pP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Driscoll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(2002).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Blended learning: Let us get beyond the hype, E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-learning ,54.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Edición 2022. (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n.d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.). Ministerio de Educación y Formación Profesional.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August 3, 2022, from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1"/>
              </a:rPr>
              <a:t>https://www.educacionyfp.gob.es/inee/indicadores/sistema-estatal/ultima-edicion.html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Escobar-Pérez, J. y Cuervo-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Martinez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(2008). Validez de contenido y juicio de expertos: Una aproximación a su utilización.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Avances en Medición, 6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27–36.</a:t>
            </a:r>
            <a:r>
              <a:rPr lang="es-ES_tradnl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Evaluación de navarra - Dpto. (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n.d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.). Educación.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August 4, 2022, from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2"/>
              </a:rPr>
              <a:t>https://www.educacion.navarra.es/web/dpto/evaluacion-y-calidad/evaluacion/evaluacion-externa/evaluacion-de-navarra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500"/>
              </a:spcBef>
              <a:spcAft>
                <a:spcPts val="375"/>
              </a:spcAft>
            </a:pP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endParaRPr lang="en-US" sz="2345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845510" y="-919809"/>
            <a:ext cx="63246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  <a:cs typeface="BrowalliaUPC" panose="020B0604020202020204" pitchFamily="34" charset="-34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122864" y="949668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INTRODUCCIÓN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METODOLOGÍA - RESULTADOS Y DISCUSIÓN – CONCLUSIONES - LIMITACIONES/ACCIONES DERIVADAS - BIBLIOGRAFÍA</a:t>
            </a:r>
          </a:p>
        </p:txBody>
      </p:sp>
      <p:pic>
        <p:nvPicPr>
          <p:cNvPr id="7" name="Imagen 6" descr="Gráfico&#10;&#10;Descripción generada automáticamente">
            <a:extLst>
              <a:ext uri="{FF2B5EF4-FFF2-40B4-BE49-F238E27FC236}">
                <a16:creationId xmlns:a16="http://schemas.microsoft.com/office/drawing/2014/main" id="{97244F06-A3DE-EB80-1D9A-843FBD54F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719939"/>
            <a:ext cx="8488621" cy="393681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88E5797-F0C3-29BC-8C16-70427D17638B}"/>
              </a:ext>
            </a:extLst>
          </p:cNvPr>
          <p:cNvSpPr txBox="1"/>
          <p:nvPr/>
        </p:nvSpPr>
        <p:spPr>
          <a:xfrm>
            <a:off x="9573883" y="328226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latin typeface="Cormorant Garamond Bold" panose="020B0604020202020204" charset="0"/>
              </a:rPr>
              <a:t>Puntuaciones Medias en Ciencias junto al Intervalo de Confianza. TIMSS 2019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CD3BD82-54C5-9005-5BEE-82045DDD03BD}"/>
              </a:ext>
            </a:extLst>
          </p:cNvPr>
          <p:cNvSpPr txBox="1"/>
          <p:nvPr/>
        </p:nvSpPr>
        <p:spPr>
          <a:xfrm>
            <a:off x="9601200" y="7653619"/>
            <a:ext cx="8488621" cy="130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0325" algn="just">
              <a:lnSpc>
                <a:spcPct val="150000"/>
              </a:lnSpc>
            </a:pPr>
            <a:r>
              <a:rPr lang="es-ES_tradnl" dirty="0">
                <a:effectLst/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Indicadores de resultados educativos: competencia en ciencias (TIMSS) (p. 86), Ministerio de educación y Formación profesional, 2021, </a:t>
            </a:r>
            <a:r>
              <a:rPr lang="es-ES_tradnl" i="1" dirty="0">
                <a:effectLst/>
                <a:latin typeface="Cormorant Garamond Bol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Sistema Estatal de Indicadores de la Educación.</a:t>
            </a:r>
            <a:endParaRPr lang="es-ES" dirty="0">
              <a:effectLst/>
              <a:latin typeface="Cormorant Garamond Bold" panose="020B060402020202020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A71509-A73F-3B65-600D-C59FC038474E}"/>
              </a:ext>
            </a:extLst>
          </p:cNvPr>
          <p:cNvSpPr txBox="1"/>
          <p:nvPr/>
        </p:nvSpPr>
        <p:spPr>
          <a:xfrm>
            <a:off x="216531" y="3312119"/>
            <a:ext cx="93846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u="sng" dirty="0">
                <a:latin typeface="Cormorant Garamond Bold" panose="020B0604020202020204" charset="0"/>
                <a:cs typeface="Calibri" panose="020F0502020204030204" pitchFamily="34" charset="0"/>
              </a:rPr>
              <a:t>Situación educativa actual en ciencias y matemáticas</a:t>
            </a:r>
          </a:p>
          <a:p>
            <a:endParaRPr lang="es-ES_tradnl" sz="3200" b="1" u="sng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algn="just"/>
            <a:endParaRPr lang="es-ES_tradnl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Abandono temprano (MEFP, 2021): </a:t>
            </a:r>
          </a:p>
          <a:p>
            <a:pPr marL="361950" lvl="1" algn="just"/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España 16,6% vs Europa 9,9%</a:t>
            </a:r>
          </a:p>
          <a:p>
            <a:pPr marL="361950" lvl="1" algn="just"/>
            <a:endParaRPr lang="es-ES_tradnl" sz="28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Falta de vocaciones STEM (30% género femenino)</a:t>
            </a:r>
          </a:p>
          <a:p>
            <a:pPr algn="just"/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    (Innovación, M. de C., 2022)</a:t>
            </a:r>
          </a:p>
          <a:p>
            <a:pPr marL="361950" lvl="1" algn="just"/>
            <a:endParaRPr lang="es-ES_tradnl" sz="28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Bajos resultados: TIMSS, Evaluación diagnóstica, informe Pisa.</a:t>
            </a:r>
          </a:p>
          <a:p>
            <a:pPr algn="just"/>
            <a:endParaRPr lang="es-ES_tradnl" sz="28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pPr algn="just"/>
            <a:endParaRPr lang="es-ES" sz="2800" dirty="0">
              <a:latin typeface="Cormorant Garamond Bold" panose="020B060402020202020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6AD546-DF1F-35CA-0943-CBB5E681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198" y="9441971"/>
            <a:ext cx="3810000" cy="6667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190500"/>
            <a:ext cx="17716341" cy="10220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Farahiza</a:t>
            </a:r>
            <a:r>
              <a:rPr lang="en-US" sz="12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Zaihan</a:t>
            </a:r>
            <a:r>
              <a:rPr lang="en-US" sz="12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Azizan</a:t>
            </a:r>
            <a:r>
              <a:rPr lang="en-US" sz="12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(2010). Blended learning in higher education institutions in Malaysia. Proceedings of Regional Conference on Knowledge Integration in ICT .454–466.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Fuentes-Hurtado, M., &amp; González Martínez, J. (2019). </a:t>
            </a:r>
            <a:r>
              <a:rPr lang="es-ES_tradnl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Evaluación inicial del diseño de unidades didácticas STEM </a:t>
            </a:r>
            <a:r>
              <a:rPr lang="es-ES_tradnl" sz="1200" dirty="0" err="1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gamificadas</a:t>
            </a:r>
            <a:r>
              <a:rPr lang="es-ES_tradnl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TIC. </a:t>
            </a:r>
            <a:r>
              <a:rPr lang="es-ES_tradnl" sz="1200" i="1" dirty="0" err="1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Edutec</a:t>
            </a:r>
            <a:r>
              <a:rPr lang="es-ES_tradnl" sz="1200" i="1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Revista Electrónica de Tecnología Educativa</a:t>
            </a:r>
            <a:r>
              <a:rPr lang="es-ES_tradnl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1200" i="1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lang="es-ES_tradnl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1–17.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https://doi.org/10.21556/edutec.2019.70.1469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Gamez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J. (2015,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September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17). Objetivos y metas de desarrollo sostenible. Desarrollo Sostenible.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https://www.un.org/sustainabledevelopment/es/objetivos-de-desarrollo-sostenible/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García, I. S. (2016, June 1).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Derechos de autor en el uso de materiales didácticos: Una revisión de la normativa española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https://www.researchgate.net/publication/332523368_Derechos_de_autor_en_el_uso_de_materiales_didacticos_una_revision_de_la_normativa_espanola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Gil-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Mateu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E, Barceló-Prats J,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Albacar-Riboó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Casanovas-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Garrigós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G, Reverté-Villarroya S (2021)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Problem-based Learning and Blended Learning in Critical Care Education in Nursing Students. J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Pediat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Infants Vol: 4,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Issu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 (97-105).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Govindaraj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Silverajah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V. S. G. (2017). Blending flipped classroom and station rotation models in enhancing students’ learning of physics. Proceedings of the 2017 9th International Conference on Education Technology and Computers - ICETC 2017</a:t>
            </a:r>
            <a:r>
              <a:rPr lang="en-US" sz="1200" u="none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.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http://dx.doi.org/10.1145/3175536.3175543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Graham, C.   R.   (2006).   Blended   learning   systems.  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  The   handbook   of   blended   learning.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3-21.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https://n9.cl/ubuw1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Gunawan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D. H.,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Liliasari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Kaniawati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 &amp; Setiawan, W. (2020). Exploring science teachers’ lesson plans by the implementation of intelligent tutoring systems in blended learning environments.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Journal of Educational Research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(10), 4776–4783.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https://doi.org/10.13189/ujer.2020.081049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Heffernan, N., &amp; Wang, S. (2008). Copyright and multimedia classroom material: A study from Japan.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Computer Assisted Language Learning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167–180.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https://doi.org/10.1080/09588220801943742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Hobbs, R. (2016) K-12 Education and the DMCA 1201 Exemption Rulemaking Process.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Information and Communication Technology Education, 12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https://doi.org/10.4018/IJICTE.2016010105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Horn, M. B.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(2017). Blended: Using disruptive innovation to improve schools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Wiley &amp; </a:t>
            </a:r>
            <a:r>
              <a:rPr lang="es-ES_tradnl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Sons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Indicadores del desarrollo mundial. (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n.d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.). Banco de Datos.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August 4, 2022, from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https://databank.bancomundial.org/source/world-development-indicators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Innovación, M. de C. e. (2022). Mujeres e Innovación.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August 3, 2022,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https://www.ciencia.gob.es/Secc-Servicios/Igualdad/Mujeres-e-Innovacion.html;jsessionid=B0B5F0391DD755CC469AF80EEC0F1DB5.1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Ley Orgánica 3/2020, de 29 de diciembre, por la que se modifica la Ley Orgánica 2/2006, de 3 de mayo, de Educación</a:t>
            </a:r>
            <a:r>
              <a:rPr lang="es-ES_tradnl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Boletín Oficial del Estado, 340, de 30 de diciembre de 2020, 122868-122953. </a:t>
            </a:r>
            <a:r>
              <a:rPr lang="es-ES_tradnl" sz="12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https://www.boe.es/boe/dias/2020/12/30/pdfs/BOE-A-2020-17264.pdf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Liao, C. (2016). From Interdisciplinary to Transdisciplinary: An Arts-Integrated Approach to STEAM Education.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 Education, 69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(6), 44–49.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https://doi.org/10.1080/00043125.2016.1224873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Martín, J. G. &amp; Martín, S. G. (2021). </a:t>
            </a:r>
            <a:r>
              <a:rPr lang="es-ES_tradnl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Uso de herramientas digitales para la docencia en España durante la pandemia COVID-19. </a:t>
            </a:r>
            <a:r>
              <a:rPr lang="en-US" sz="120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Revista</a:t>
            </a:r>
            <a:r>
              <a:rPr lang="en-US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Española de </a:t>
            </a:r>
            <a:r>
              <a:rPr lang="en-US" sz="120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Educación</a:t>
            </a:r>
            <a:r>
              <a:rPr lang="en-US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Comparada</a:t>
            </a:r>
            <a:r>
              <a:rPr lang="en-US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https://doi.org/10.5944/reec.38.2021.27816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Mazur, E. and Watkins, J (2009) Overview of peer instruction and just-in-time-</a:t>
            </a:r>
            <a:r>
              <a:rPr lang="en-US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teching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Retrieved August 4, 2022, from https://mazur.harvard.edu/presentations/overview-peer-instruction-and-just-time-teching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Medina</a:t>
            </a:r>
            <a:r>
              <a:rPr lang="es-ES_tradnl" sz="12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 M., Valencia, L. P. S. &amp; Gómez, J. (2021). La importancia de enseñar secuenciación en edades tempranas: una puerta al desarrollo de competencias STEM. </a:t>
            </a:r>
            <a:r>
              <a:rPr lang="es-ES_tradnl" sz="120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 Comunicaciones: Revista Iberoamericana de Informática Educativa</a:t>
            </a:r>
            <a:r>
              <a:rPr lang="es-ES_tradnl" sz="12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(33), 31-42.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Megahed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&amp; Hassan, A. (2021).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blended learning strategy: Reimagining the post-Covid-19 architectural education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Archnet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-IJAR: International Journal of Architectural Research, 16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184–202.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https://doi.org/10.1108/ARCH-04-2021-0081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Minhas, W., White, T., </a:t>
            </a:r>
            <a:r>
              <a:rPr lang="en-US" sz="120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Daleure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G., </a:t>
            </a:r>
            <a:r>
              <a:rPr lang="en-US" sz="120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Solovieva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&amp; </a:t>
            </a:r>
            <a:r>
              <a:rPr lang="en-US" sz="120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Hanfy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(2021). Establishing an Effective Blended Learning Model: Teacher Perceptions from the United Arab Emirates. </a:t>
            </a:r>
            <a:r>
              <a:rPr lang="en-US" sz="120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SAGE Open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006ACC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6"/>
              </a:rPr>
              <a:t>https://doi.org/10.1177/21582440211061538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Mishra, P. &amp; Koehler, M. J. (2006). Technological Pedagogical Content Knowledge: A Framework for Teacher Knowledge. </a:t>
            </a:r>
            <a:r>
              <a:rPr lang="en-US" sz="120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Teachers College Record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108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(6), 1017–1054. </a:t>
            </a:r>
            <a:r>
              <a:rPr lang="en-US" sz="1200" u="sng" dirty="0">
                <a:solidFill>
                  <a:srgbClr val="006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https://doi.org/10.1111/j.1467-9620.2006.00684.x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Moher, D.,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Liberati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Tetzlaff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&amp; Altman, D. G. (2009). Preferred reporting items for systematic reviews and meta-analyses: The PRISMA statement.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(7), e1000097.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https://doi.org/10.1371/journal.pmed.1000097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Moskal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Dziuban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&amp; Hartman, J. (2013). Blended learning: ¿A dangerous idea?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Internet and Higher Education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15–23.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9"/>
              </a:rPr>
              <a:t>https://doi.org/10.1016/j.iheduc.2012.12.001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Hobbs, R. (2016) K-12 Education and the DMCA 1201 Exemption Rulemaking Process.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Information and Communication Technology Education, 12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https://doi.org/10.4018/IJICTE.2016010105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Horn, M. B.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Staker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(2017). Blended: Using disruptive innovation to improve schools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 Wiley &amp; </a:t>
            </a:r>
            <a:r>
              <a:rPr lang="es-ES_tradnl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Sons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Indicadores del desarrollo mundial. (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n.d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.). Banco de Datos.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August 4, 2022, from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https://databank.bancomundial.org/source/world-development-indicators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Innovación, M. de C. e. (2022). Mujeres e Innovación.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August 3, 2022,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https://www.ciencia.gob.es/Secc-Servicios/Igualdad/Mujeres-e-Innovacion.html;jsessionid=B0B5F0391DD755CC469AF80EEC0F1DB5.1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Ley Orgánica 3/2020, de 29 de diciembre, por la que se modifica la Ley Orgánica 2/2006, de 3 de mayo, de Educación</a:t>
            </a:r>
            <a:r>
              <a:rPr lang="es-ES_tradnl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Boletín Oficial del Estado, 340, de 30 de diciembre de 2020, 122868-122953. </a:t>
            </a:r>
            <a:r>
              <a:rPr lang="es-ES_tradnl" sz="12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https://www.boe.es/boe/dias/2020/12/30/pdfs/BOE-A-2020-17264.pdf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Liao, C. (2016). From Interdisciplinary to Transdisciplinary: An Arts-Integrated Approach to STEAM Education.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 Education, 69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(6), 44–49.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https://doi.org/10.1080/00043125.2016.1224873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Martín, J. G. &amp; Martín, S. G. (2021). </a:t>
            </a:r>
            <a:r>
              <a:rPr lang="es-ES_tradnl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Uso de herramientas digitales para la docencia en España durante la pandemia COVID-19. </a:t>
            </a:r>
            <a:r>
              <a:rPr lang="en-US" sz="120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Revista</a:t>
            </a:r>
            <a:r>
              <a:rPr lang="en-US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Española de </a:t>
            </a:r>
            <a:r>
              <a:rPr lang="en-US" sz="120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Educación</a:t>
            </a:r>
            <a:r>
              <a:rPr lang="en-US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Comparada</a:t>
            </a:r>
            <a:r>
              <a:rPr lang="en-US" sz="1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https://doi.org/10.5944/reec.38.2021.27816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Mazur, E. and Watkins, J (2009) Overview of peer instruction and just-in-time-</a:t>
            </a:r>
            <a:r>
              <a:rPr lang="en-US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teching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Retrieved August 4, 2022, from https://mazur.harvard.edu/presentations/overview-peer-instruction-and-just-time-teching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Medina</a:t>
            </a:r>
            <a:r>
              <a:rPr lang="es-ES_tradnl" sz="12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 M., Valencia, L. P. S. &amp; Gómez, J. (2021). La importancia de enseñar secuenciación en edades tempranas: una puerta al desarrollo de competencias STEM. </a:t>
            </a:r>
            <a:r>
              <a:rPr lang="es-ES_tradnl" sz="120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 Comunicaciones: Revista Iberoamericana de Informática Educativa</a:t>
            </a:r>
            <a:r>
              <a:rPr lang="es-ES_tradnl" sz="12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(33), 31-42.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Megahed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&amp; Hassan, A. (2021).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blended learning strategy: Reimagining the post-Covid-19 architectural education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Archnet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-IJAR: International Journal of Architectural Research, 16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184–202.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https://doi.org/10.1108/ARCH-04-2021-0081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Minhas, W., White, T., </a:t>
            </a:r>
            <a:r>
              <a:rPr lang="en-US" sz="120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Daleure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G., </a:t>
            </a:r>
            <a:r>
              <a:rPr lang="en-US" sz="120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Solovieva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N. &amp; </a:t>
            </a:r>
            <a:r>
              <a:rPr lang="en-US" sz="120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Hanfy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(2021). Establishing an Effective Blended Learning Model: Teacher Perceptions from the United Arab Emirates. </a:t>
            </a:r>
            <a:r>
              <a:rPr lang="en-US" sz="120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SAGE Open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006ACC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6"/>
              </a:rPr>
              <a:t>https://doi.org/10.1177/21582440211061538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30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190500"/>
            <a:ext cx="17716341" cy="9956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Mishra, P. &amp; Koehler, M. J. (2006). Technological Pedagogical Content Knowledge: A Framework for Teacher Knowledge. </a:t>
            </a:r>
            <a:r>
              <a:rPr lang="en-US" sz="120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Teachers College Record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108</a:t>
            </a:r>
            <a:r>
              <a:rPr lang="en-US" sz="12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(6), 1017–1054. </a:t>
            </a:r>
            <a:r>
              <a:rPr lang="en-US" sz="1200" u="sng" dirty="0">
                <a:solidFill>
                  <a:srgbClr val="006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https://doi.org/10.1111/j.1467-9620.2006.00684.x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Moher, D.,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Liberati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Tetzlaff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&amp; Altman, D. G. (2009). Preferred reporting items for systematic reviews and meta-analyses: The PRISMA statement. </a:t>
            </a:r>
            <a:r>
              <a:rPr lang="en-US" sz="12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Medicine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(7), e1000097.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https://doi.org/10.1371/journal.pmed.1000097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Moskal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Dziuban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 &amp; Hartman, J. (2013). Blended learning: ¿A dangerous idea?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Internet and Higher Education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15–23.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https://doi.org/10.1016/j.iheduc.2012.12.001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Müller, C. and Mildenberger, T (2021). Facilitating flexible learning by replacing classroom time with an online learning environment: A systematic review of blended learning in higher education.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 Research Review 34.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https://doi.org/10.1016/j.edurev.2021.100394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Naidoo, J. &amp; Singh-Pillay, A. (2020). </a:t>
            </a:r>
            <a:r>
              <a:rPr lang="en-US" sz="1200" dirty="0" err="1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Teachers´perceptions</a:t>
            </a: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using the blended learning approach for STEM -related subjects within the fourth industrial revolution</a:t>
            </a:r>
            <a:r>
              <a:rPr lang="en-US" sz="1200" i="1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Journal of Baltic Science Education, 19</a:t>
            </a: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583–593.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https://doi.org/10.33225/jbse/20.19.583</a:t>
            </a: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Nusir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Alsmadi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I., Al-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Kabi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&amp;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Sharadgah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(2013). Studying the impact of using multimedia interactive programs on children’s ability to learn basic math skills. E-Learning and Digital Media, 10(3), 305–319.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https://doi.org/10.2304/elea.2013.10.3.305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40385" marR="1270" indent="-540385"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Oliver, M. &amp; </a:t>
            </a:r>
            <a:r>
              <a:rPr lang="en-US" sz="1200" dirty="0" err="1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Trigwell</a:t>
            </a: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(2005). ¿Can “blended learning” be redeemed? </a:t>
            </a:r>
            <a:r>
              <a:rPr lang="en-US" sz="1200" i="1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E-Learning</a:t>
            </a: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17.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https://doi.org/10.2304/elea.2005.2.1.2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763" marR="1270" indent="-4763"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Oliver, K. &amp; Stallings, D. (2014). Preparing Teachers for Emerging Blended Learning Environments. </a:t>
            </a:r>
            <a:r>
              <a:rPr lang="en-US" sz="120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Technology and Teacher Education, 22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57-81. </a:t>
            </a:r>
            <a:r>
              <a:rPr lang="en-US" sz="120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Society for Information Technology &amp; Teacher Education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Retrieved August 4, 2022, from </a:t>
            </a:r>
            <a:r>
              <a:rPr lang="en-US" sz="1200" u="sng" dirty="0">
                <a:solidFill>
                  <a:srgbClr val="2168A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https://www.learntechlib.org/primary/p/112374/</a:t>
            </a: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40385" marR="1270" indent="-540385"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OMCI (2021). </a:t>
            </a:r>
            <a:r>
              <a:rPr lang="es-ES_tradnl" sz="12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Mujeres e innovación. </a:t>
            </a:r>
            <a:r>
              <a:rPr lang="es-ES_tradnl" sz="1200" u="sng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https://www.lamoncloa.gob.es/serviciosdeprensa/notasprensa/ciencia-e-innovacion/Documents/2022/080322_Informe_Mujeres_Innovacion_2022.pdf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Öncü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&amp;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Bichelmeyer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(2021). Instructional practices affecting learner engagement in blended learning environments.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Participatory Educational Research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210–226.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https://doi.org/10.17275/per.21.62.8.3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40385" marR="1270" indent="-540385"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Otrel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-Cass, K., Khoo, E. &amp; Cowie, B. (2014). Networked environments that create hybrid spaces for learning science.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E-Learning and Digital Media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88–104.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https://doi.org/10.2304/elea.2014.11.1.88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marR="1270" indent="-449580"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Oweis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(2018). Effects of using a blended learning method on students’ achievement and motivation to learn English in Jordan: a pilot case study.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 Research International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 https://doi.org/10.1155/2018/7425924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marR="1270" indent="-449580" algn="just">
              <a:lnSpc>
                <a:spcPct val="150000"/>
              </a:lnSpc>
              <a:spcAft>
                <a:spcPts val="0"/>
              </a:spcAf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Owston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R., York, D. &amp; Murtha, S. (2013). Student perceptions and achievement in a university blended learning strategic initiative. The Internet and Higher Education, 18, 38–46.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https://doi.org/10.1016/j.iheduc.2012.12.003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Owston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R., York, D. N., Malhotra, T. &amp; Sitthiworachart, J. (2020). Blended Learning in STEM and Non-STEM Courses: ¿How do Student Performance and Perceptions Compare?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s-ES_tradnl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(3). https://doi.org/10.24059/olj.v24i3.2151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Pérez, G. B.,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Sáiz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B. &amp; Miravalles, A. F. i. (2006).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Didáctica universitaria en entornos virtuales de enseñanza-aprendizaje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Narcea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Ediciones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Petticrew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&amp;</a:t>
            </a:r>
            <a:r>
              <a:rPr lang="en-US" sz="1200" dirty="0">
                <a:solidFill>
                  <a:srgbClr val="1C1D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u="none" strike="noStrike" dirty="0">
                <a:solidFill>
                  <a:srgbClr val="2121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, </a:t>
            </a:r>
            <a:r>
              <a:rPr lang="en-US" sz="1200" u="none" strike="noStrike" dirty="0">
                <a:solidFill>
                  <a:srgbClr val="2121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Roberts</a:t>
            </a:r>
            <a:r>
              <a:rPr lang="en-US" sz="1200" dirty="0">
                <a:solidFill>
                  <a:srgbClr val="1C1D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H. (2003)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Systematic reviews in the social sciences: A practical guide.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Bloomsbury Publishing.</a:t>
            </a:r>
            <a:r>
              <a:rPr lang="es-ES_tradnl" sz="1200" i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https://onlinelibrary.wiley.com/doi/book/10.1002/9780470754887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PISA (2018). Ministerio de Educación y Formación Profesional.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August 3, 2022, from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6"/>
              </a:rPr>
              <a:t>https://www.educacionyfp.gob.es/inee/evaluaciones-internacionales/pisa/pisa-2018.html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Plomp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(2013). Educational design research: An introduction. 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A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Plomp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y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Nieveen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173163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 (Eds.), Educational design research. An introduction (pp. 10-51). SLO.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Poirier, M., Law, J. M.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Veispak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(2019). A spotlight on lack of evidence supporting the integration of blended learning in K-12 education.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Mobile and Blended Learning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1–14.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https://doi.org/10.4018/ijmbl.2019100101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Publicaciones de evaluaciones anteriores. (</a:t>
            </a:r>
            <a:r>
              <a:rPr lang="es-ES_tradnl" sz="1200" dirty="0" err="1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n.d</a:t>
            </a:r>
            <a:r>
              <a:rPr lang="es-ES_tradnl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.). Ministerio de Educación y Formación Profesional. </a:t>
            </a:r>
            <a:r>
              <a:rPr lang="en-US" sz="1200" dirty="0">
                <a:solidFill>
                  <a:srgbClr val="211D2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July 20, 2022, from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https://n9.cl/na1as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Pulham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(2018). Pre-Publication Manuscript: Comparing Online and Blended Teaching Competencies: A Literature Review.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Distance Education, 39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85725" indent="7938" algn="just">
              <a:lnSpc>
                <a:spcPct val="150000"/>
              </a:lnSpc>
            </a:pP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9"/>
              </a:rPr>
              <a:t>https://doi.org/10.1080/01587919.2018.1476840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0215" indent="-449580" algn="just">
              <a:lnSpc>
                <a:spcPct val="150000"/>
              </a:lnSpc>
            </a:pPr>
            <a:r>
              <a:rPr lang="en-US" sz="12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Pulham</a:t>
            </a:r>
            <a:r>
              <a:rPr lang="en-US" sz="12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&amp; Graham, E. (2018). Comparing K-12 online and blended teaching competencies: a literature review. Distance Education, 39(3). 411-432. </a:t>
            </a:r>
            <a:r>
              <a:rPr lang="en-US" sz="1200" u="sng" dirty="0">
                <a:solidFill>
                  <a:srgbClr val="1A73E8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0"/>
              </a:rPr>
              <a:t>https://doi.org/10.1080/01587919.2018.1476840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Detienne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Windey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Depaepe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F. (2019). A systematic literature review on synchronous hybrid learning: Gaps identified.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Learning Environments Research, 23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269–290.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1"/>
              </a:rPr>
              <a:t>https://doi.org/10.1007/s10984-019-09303-z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Rani, S. A.,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Mundilarto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Warsono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&amp;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Dwandaru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 S. B. (2019). Physics virtual laboratory: An innovative media in 21st century learning. 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Series, 1321(2), 022026.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2"/>
              </a:rPr>
              <a:t>https://doi.org/10.1088/1742-6596/1321/2/022026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75"/>
              </a:spcBef>
              <a:spcAft>
                <a:spcPts val="0"/>
              </a:spcAft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Decreto Legislativo 1/1996, de 12 de abril, por el que se aprueba el texto refundido de la Ley de Propiedad Intelectual, regularizando, aclarando y armonizando las disposiciones legales vigentes sobre la materia. </a:t>
            </a:r>
            <a:r>
              <a:rPr lang="es-ES_tradnl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3"/>
              </a:rPr>
              <a:t>https://www.boe.es/eli/es/rdlg/1996/04/12/1/con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Registro de la Propiedad Intelectual. (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n.d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.). Ministerio de Cultura y Deporte.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August 27, 2022, from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4"/>
              </a:rPr>
              <a:t>https://www.culturaydeporte.gob.es/cultura/areas/propiedadintelectual/mc/rpi/inicio.html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Registro Territorial de la Propiedad Intelectual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(2016,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5). Comunidad de Madrid. </a:t>
            </a:r>
            <a:r>
              <a:rPr lang="es-ES_tradnl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5"/>
              </a:rPr>
              <a:t>https://www.comunidad.madrid/gobierno/informacion-juridica-legislacion/registro-territorial-propiedad-intelectual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Restrepo, N.,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Unceta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&amp;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Barandiaran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X. (2021).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Gender diversity in research and innovation projects: The proportion of women in the context of higher education. Sustainability, 13(9), 5111.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https://doi.org/10.3390/su13095111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Reese-Durham (2005).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evaluation as an active learning technique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https://www.researchgate.net/publication/252475788_Peer_Evaluation_as_an_Active_Learning_Technique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Rodrigo, B. R. C. (2016).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Estudios sobre la ley de propiedad intelectual. Últimas reformas y materias pendientes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Dykinson. </a:t>
            </a:r>
          </a:p>
          <a:p>
            <a:pPr marL="449580" indent="-449580" algn="just">
              <a:lnSpc>
                <a:spcPct val="150000"/>
              </a:lnSpc>
            </a:pPr>
            <a:r>
              <a:rPr lang="es-ES_tradnl" sz="1200" dirty="0" err="1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Rudestam</a:t>
            </a:r>
            <a:r>
              <a:rPr lang="es-ES_tradnl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E. &amp; Schoenholtz </a:t>
            </a:r>
            <a:r>
              <a:rPr lang="es-ES_tradnl" sz="1200" dirty="0" err="1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es-ES_tradnl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(2010). 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Globalization in Online Learning, American Distance Education Consortium (ADEC) and Sloan-C Quality Factors and Use of Online Learning as Strategies Asset. </a:t>
            </a:r>
            <a:r>
              <a:rPr lang="en-US" sz="1200" i="1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British Journal of Educational Technology,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906780" indent="-449580" algn="just">
              <a:lnSpc>
                <a:spcPct val="150000"/>
              </a:lnSpc>
            </a:pPr>
            <a:r>
              <a:rPr lang="es-E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6"/>
              </a:rPr>
              <a:t>https://doi.org/10.1111/j.1467-8535.2010.01060_12.x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s-E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Seage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J. &amp; </a:t>
            </a:r>
            <a:r>
              <a:rPr lang="es-E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Türegün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(2019).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effects of blended learning on STEM achievement of elementary school students.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Research in Education and Science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(1), 133.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7"/>
              </a:rPr>
              <a:t>https://doi.org/10.46328/ijres.v6i1.728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30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190500"/>
            <a:ext cx="17716341" cy="6633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9580" indent="-45720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Suero Montero, C., Baranowski, A. &amp;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Gejel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(2019,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SCIENCE SCHOOLING – RETHINKING SCIENCE LEARNING.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EDULEARN Proceedings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http://dx.doi.org/10.21125/edulearn.2019.2263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Slavin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R. E., Lake, C., Hanley, P. &amp; Thurston, A. (2014). Experimental evaluations of elementary science programs: A best-evidence synthesis.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Research in Science Teaching, 51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(7), 870–901.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https://doi.org/10.1002/tea.21139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Sulisworo, D., 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Agustin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S. P. &amp; Sudarmiyati, E. (2016).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Cooperative-blended learning using Moodle as an open-source learning platform.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Technology Enhanced Learning, 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187.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https://doi.org/10.1504/IJTEL.2016.078089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Sulisworo, D., Ummah, R.,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Nursolikh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M., &amp;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Rahardjo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 (2020). The analysis of the critical thinking skills between blended learning implementation: Google classroom and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schoology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Journal of Educational Research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(3B), 33–40.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https://doi.org/10.13189/ujer.2020.081504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Sun, K.-T., Lin, C.-L. &amp; Wang, S.-M. (2009). A 3-D Virtual reality model of the sun and the moon for e-learning at elementary schools. </a:t>
            </a:r>
            <a:r>
              <a:rPr lang="en-US" sz="1200" i="1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Journal of Science and Mathematics Education, 8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689–710.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https://doi.org/10.1007/s10763-009-9181-z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n-US" sz="1200" dirty="0" err="1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Tayag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R. (2020). Pedagogical support for blended learning classrooms: Interfacing teacher and student perspectives. </a:t>
            </a:r>
            <a:r>
              <a:rPr lang="en-US" sz="1200" i="1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Universal Journal of Educational Research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(6), 2536–2541.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https://doi.org/10.13189/ujer.2020.080637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TIMSS (2022). 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Ministerio de Educación y Formación Profesional.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Retrieved August 3, 2022, from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https://www.educacionyfp.gob.es/inee/evaluaciones-internacionales/timss.html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Torgerson, C.   (2003). Systematic   reviews.   Bloomsbury   Publishing.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Truitt, A. A., &amp; Ku, H.-Y. (2018). A case study of third grade students’ perceptions of the station rotation blended learning model in the United States. </a:t>
            </a:r>
            <a:r>
              <a:rPr lang="es-ES_tradnl" sz="12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Educational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Media International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(2), 153–169.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https://doi.org/10.1080/09523987.2018.1484042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Urrútia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G. &amp;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Bonfill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X. (2010). Revisiones sistemáticas. In Publicación Científica Biomédica (pp. 231–247). Elsevier. http://dx.doi.org/10.1016/b978-84-8086-461-9.50019-9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Vergara, D., Rubio, M. P., Lorenzo, M. &amp; Rodríguez, R. (2018). Comprensión espacial de vectores mediante recursos digitales.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Teaching and Learning Innovation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https://doi.org/10.18002/telein.v2i0.5618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50000"/>
              </a:lnSpc>
            </a:pP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Vergara, D., Rubio, M. P., Lorenzo, M. &amp; Rodríguez, R. (2018). Comprensión espacial de vectores mediante recursos digitales.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Teaching and Learning Innovation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https://doi.org/10.18002/telein.v2i0.5618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Vo, H. M., Zhu, C. &amp; Diep, N. A. (2017). The effect of blended learning on student performance at course-level in higher education: A meta-analysis.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Studies in Educational Evaluation, 53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17–28.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https://doi.org/10.1016/J.STUEDUC.2017.01.002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Urrutia, G. y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Bonfill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X. (2010). 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Declaración PRISMA: Una propuesta para mejorar la publicación de revisiones sistemáticas y metaanálisis. </a:t>
            </a:r>
            <a:r>
              <a:rPr lang="es-ES_tradnl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Medicina Clínica, 135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(11), 507-5011. </a:t>
            </a:r>
            <a:r>
              <a:rPr lang="es-ES_tradnl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https://doi.org/10.1016/j.medeli.2010.01.015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57200" algn="just">
              <a:lnSpc>
                <a:spcPct val="150000"/>
              </a:lnSpc>
            </a:pP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Vasco, E. J.-G. (</a:t>
            </a:r>
            <a:r>
              <a:rPr lang="es-ES_trad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n.d</a:t>
            </a:r>
            <a:r>
              <a:rPr lang="es-ES_trad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.).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Basque Administration Web Portal.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Euskadi.Eus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Retrieved August 27, 2022, from </a:t>
            </a:r>
            <a:r>
              <a:rPr lang="en-US" sz="1200" u="sng" dirty="0">
                <a:solidFill>
                  <a:srgbClr val="1155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https://www.euskadi.eus/noticia/2013/derechos-de-autor-copyright-copyleft-y-creative-commons/web01-a2wz/es/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49580" indent="-449580" algn="just">
              <a:lnSpc>
                <a:spcPct val="150000"/>
              </a:lnSpc>
            </a:pPr>
            <a:r>
              <a:rPr lang="en-US" sz="12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Wang, Q., Huang, C., &amp; Quek, C. L. (2018). Students’ perspectives on the design and implementation of a blended synchronous learning environment. </a:t>
            </a:r>
            <a:r>
              <a:rPr lang="en-US" sz="1200" i="1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Australasian Journal of Educational Technology</a:t>
            </a:r>
            <a:r>
              <a:rPr lang="en-US" sz="12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200" i="1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en-US" sz="120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(1). </a:t>
            </a:r>
            <a:r>
              <a:rPr lang="en-US" sz="1200" u="sng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https://doi.org/10.14742/ajet.3404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Whiteside, A. L., Garrett </a:t>
            </a:r>
            <a:r>
              <a:rPr lang="en-US" sz="1200" dirty="0" err="1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Dikkers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A., &amp; Lewis, S. (2016). “More confident going into college”: Lessons learned from multiple stakeholders in a new blended learning initiative. </a:t>
            </a:r>
            <a:r>
              <a:rPr lang="en-US" sz="1200" i="1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Learning, 20</a:t>
            </a:r>
            <a:r>
              <a:rPr lang="en-US" sz="12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https://doi.org/10.24059/olj.v20i4.1048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Wibawa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B. and Kardipah, S. (2018). The flipped-blended model for STEM education to improve students’ performances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International Journal of engineering &amp; Technology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(2.29), 1006.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6"/>
              </a:rPr>
              <a:t>https://doi.org/10.14419/ijet.v7i2.29.14298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7938" indent="-7938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Xiao, J., Sun‐Lin, H., Lin, T., Li, M., Pan, Z. &amp; Cheng, H. (2020). What makes learners a good fit for hybrid learning? Learning competences as predictors of experience and satisfaction in hybrid learning space.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British Journal of Educational Technology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51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1203–1219. </a:t>
            </a:r>
            <a:r>
              <a:rPr lang="en-US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https://doi.org/10.1111/bjet.12949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Zariquiegui F. (2018). 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aprendizaje cooperativo potencia el desarrollo humano. (2018, </a:t>
            </a:r>
            <a:r>
              <a:rPr lang="es-ES_tradnl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July</a:t>
            </a:r>
            <a:r>
              <a:rPr lang="es-ES_trad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17). EDUCACION3.0. </a:t>
            </a:r>
            <a:r>
              <a:rPr lang="es-ES_tradnl" sz="12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https://www.educaciontrespuntocero.com/entrevistas/francisco-zariquiey-aprendizaje-cooperativo/ </a:t>
            </a: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endParaRPr lang="es-ES" sz="12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s-ES_trad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1800" dirty="0">
              <a:effectLst/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1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588491" y="-881263"/>
            <a:ext cx="63246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  <a:cs typeface="BrowalliaUPC" panose="020B0604020202020204" pitchFamily="34" charset="-34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832536" y="82435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INTRODUCCIÓN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METODOLOGÍA - RESULTADOS Y DISCUSIÓN – CONCLUSIONES - LIMITACIONES/ACCIONES DERIVADAS - BIBLIOGRAFÍA</a:t>
            </a:r>
          </a:p>
        </p:txBody>
      </p:sp>
      <p:pic>
        <p:nvPicPr>
          <p:cNvPr id="6" name="Imagen 5" descr="Un edificio de ladrillo&#10;&#10;Descripción generada automáticamente">
            <a:extLst>
              <a:ext uri="{FF2B5EF4-FFF2-40B4-BE49-F238E27FC236}">
                <a16:creationId xmlns:a16="http://schemas.microsoft.com/office/drawing/2014/main" id="{4F73EE74-49BF-C34A-163B-1F4ECFC1F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021" y="5327668"/>
            <a:ext cx="4151435" cy="3171698"/>
          </a:xfrm>
          <a:prstGeom prst="rect">
            <a:avLst/>
          </a:prstGeom>
          <a:effectLst>
            <a:glow rad="1270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95FB2BBE-6237-1734-0029-D57901C0A8AA}"/>
              </a:ext>
            </a:extLst>
          </p:cNvPr>
          <p:cNvSpPr txBox="1"/>
          <p:nvPr/>
        </p:nvSpPr>
        <p:spPr>
          <a:xfrm>
            <a:off x="425391" y="1159259"/>
            <a:ext cx="8342148" cy="88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4800" dirty="0">
                <a:solidFill>
                  <a:srgbClr val="996633"/>
                </a:solidFill>
                <a:latin typeface="Railey"/>
              </a:rPr>
              <a:t>Contexto: Centro educativo en Navarra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DDB10DF-1A7B-C8D4-E95F-CAC61AAF00DE}"/>
              </a:ext>
            </a:extLst>
          </p:cNvPr>
          <p:cNvSpPr txBox="1"/>
          <p:nvPr/>
        </p:nvSpPr>
        <p:spPr>
          <a:xfrm>
            <a:off x="425392" y="2343552"/>
            <a:ext cx="8896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latin typeface="Cormorant Garamond Bold" panose="020B0604020202020204" charset="0"/>
                <a:cs typeface="Calibri" panose="020F0502020204030204" pitchFamily="34" charset="0"/>
              </a:rPr>
              <a:t>Evolución de la competenc</a:t>
            </a:r>
            <a:r>
              <a:rPr lang="es-ES_tradnl" dirty="0">
                <a:latin typeface="Cormorant Garamond Bold" panose="020B0604020202020204" charset="0"/>
                <a:cs typeface="Calibri" panose="020F0502020204030204" pitchFamily="34" charset="0"/>
              </a:rPr>
              <a:t>ia científica. 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Datos Educa” (p.3) por Gobierno de Navarra, 2021, </a:t>
            </a:r>
            <a:r>
              <a:rPr lang="es-ES_trad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Evaluación diagnóstica en Navarra</a:t>
            </a:r>
            <a:r>
              <a:rPr lang="es-ES_tradnl" dirty="0">
                <a:latin typeface="Cormorant Garamond Bold" panose="020B0604020202020204" charset="0"/>
                <a:cs typeface="Calibri" panose="020F0502020204030204" pitchFamily="34" charset="0"/>
              </a:rPr>
              <a:t> .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FB25830-C026-2276-119F-EB8CBBE55914}"/>
              </a:ext>
            </a:extLst>
          </p:cNvPr>
          <p:cNvSpPr txBox="1"/>
          <p:nvPr/>
        </p:nvSpPr>
        <p:spPr>
          <a:xfrm>
            <a:off x="426829" y="6115156"/>
            <a:ext cx="8895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800" dirty="0">
                <a:latin typeface="Cormorant Garamond Bold" panose="020B0604020202020204" charset="0"/>
                <a:cs typeface="Calibri" panose="020F0502020204030204" pitchFamily="34" charset="0"/>
              </a:rPr>
              <a:t>Evolución de la competenc</a:t>
            </a:r>
            <a:r>
              <a:rPr lang="es-ES_tradnl" dirty="0">
                <a:latin typeface="Cormorant Garamond Bold" panose="020B0604020202020204" charset="0"/>
                <a:cs typeface="Calibri" panose="020F0502020204030204" pitchFamily="34" charset="0"/>
              </a:rPr>
              <a:t>ia matemática. </a:t>
            </a:r>
            <a:r>
              <a:rPr lang="es-ES_tradn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Datos Educa” (p.3) por Gobierno de Navarra, 2021, </a:t>
            </a:r>
            <a:r>
              <a:rPr lang="es-ES_tradnl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Evaluación diagnóstica en Navarra</a:t>
            </a:r>
            <a:endParaRPr lang="es-ES" dirty="0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0CA975ED-C7E7-E451-E107-3FB0C3E493EC}"/>
              </a:ext>
            </a:extLst>
          </p:cNvPr>
          <p:cNvSpPr txBox="1"/>
          <p:nvPr/>
        </p:nvSpPr>
        <p:spPr>
          <a:xfrm>
            <a:off x="11229613" y="4235769"/>
            <a:ext cx="6146252" cy="870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400" dirty="0">
                <a:solidFill>
                  <a:srgbClr val="C00000"/>
                </a:solidFill>
                <a:latin typeface="Railey"/>
              </a:rPr>
              <a:t>¿Cómo mejorar estos datos?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C545964-1CA3-1014-E6F5-85C71DB02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8" y="2953743"/>
            <a:ext cx="8896810" cy="28223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1EC91A2-8BB1-D130-7688-73F770FE3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90" y="6787364"/>
            <a:ext cx="8896811" cy="28439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3A36EA85-BB2E-F462-5AD4-A9CBBC7D90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474"/>
          <a:stretch>
            <a:fillRect/>
          </a:stretch>
        </p:blipFill>
        <p:spPr>
          <a:xfrm rot="15835953">
            <a:off x="9675832" y="1369252"/>
            <a:ext cx="2735453" cy="37105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18359E-52B0-66FF-3D1C-89DDC453E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2738" y="9462648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METODOLOGÍA - RESULTADOS Y DISCUSIÓN – CONCLUSIONES - LIMITACIONES/ACCIONES DERIVADAS - BIBLIOGRAFÍA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05FC6B2-2AE4-C04D-3F23-DB2BAF96D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1138574" y="4251288"/>
            <a:ext cx="6943111" cy="4238682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B6D3A382-6A9D-21E0-6692-919993F35B0B}"/>
              </a:ext>
            </a:extLst>
          </p:cNvPr>
          <p:cNvGrpSpPr/>
          <p:nvPr/>
        </p:nvGrpSpPr>
        <p:grpSpPr>
          <a:xfrm>
            <a:off x="159268" y="3239234"/>
            <a:ext cx="11896438" cy="5582939"/>
            <a:chOff x="0" y="0"/>
            <a:chExt cx="3240456" cy="1229443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CE8411E-F35C-342F-3B5F-8FA400CD2B97}"/>
                </a:ext>
              </a:extLst>
            </p:cNvPr>
            <p:cNvSpPr/>
            <p:nvPr/>
          </p:nvSpPr>
          <p:spPr>
            <a:xfrm>
              <a:off x="41910" y="43180"/>
              <a:ext cx="3192196" cy="1181183"/>
            </a:xfrm>
            <a:custGeom>
              <a:avLst/>
              <a:gdLst/>
              <a:ahLst/>
              <a:cxnLst/>
              <a:rect l="l" t="t" r="r" b="b"/>
              <a:pathLst>
                <a:path w="3192196" h="1181183">
                  <a:moveTo>
                    <a:pt x="0" y="0"/>
                  </a:moveTo>
                  <a:lnTo>
                    <a:pt x="3192196" y="0"/>
                  </a:lnTo>
                  <a:lnTo>
                    <a:pt x="3192196" y="1181183"/>
                  </a:lnTo>
                  <a:lnTo>
                    <a:pt x="0" y="1181183"/>
                  </a:lnTo>
                  <a:close/>
                </a:path>
              </a:pathLst>
            </a:custGeom>
            <a:solidFill>
              <a:srgbClr val="77838D"/>
            </a:solidFill>
          </p:spPr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F42CD0A-2916-F9E0-094E-97AB99B36BD0}"/>
                </a:ext>
              </a:extLst>
            </p:cNvPr>
            <p:cNvSpPr/>
            <p:nvPr/>
          </p:nvSpPr>
          <p:spPr>
            <a:xfrm>
              <a:off x="35560" y="35560"/>
              <a:ext cx="3204896" cy="1193883"/>
            </a:xfrm>
            <a:custGeom>
              <a:avLst/>
              <a:gdLst/>
              <a:ahLst/>
              <a:cxnLst/>
              <a:rect l="l" t="t" r="r" b="b"/>
              <a:pathLst>
                <a:path w="3204896" h="1193883">
                  <a:moveTo>
                    <a:pt x="3204896" y="1193883"/>
                  </a:moveTo>
                  <a:lnTo>
                    <a:pt x="0" y="1193883"/>
                  </a:lnTo>
                  <a:lnTo>
                    <a:pt x="0" y="0"/>
                  </a:lnTo>
                  <a:lnTo>
                    <a:pt x="3204896" y="0"/>
                  </a:lnTo>
                  <a:lnTo>
                    <a:pt x="3204896" y="1193883"/>
                  </a:lnTo>
                  <a:close/>
                  <a:moveTo>
                    <a:pt x="12700" y="1181183"/>
                  </a:moveTo>
                  <a:lnTo>
                    <a:pt x="3192196" y="1181183"/>
                  </a:lnTo>
                  <a:lnTo>
                    <a:pt x="3192196" y="12700"/>
                  </a:lnTo>
                  <a:lnTo>
                    <a:pt x="12700" y="12700"/>
                  </a:lnTo>
                  <a:lnTo>
                    <a:pt x="12700" y="1181183"/>
                  </a:lnTo>
                  <a:close/>
                </a:path>
              </a:pathLst>
            </a:custGeom>
            <a:solidFill>
              <a:srgbClr val="9AA7B2"/>
            </a:solidFill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DED1720-13C0-A698-8A65-29F32CC05A24}"/>
                </a:ext>
              </a:extLst>
            </p:cNvPr>
            <p:cNvSpPr/>
            <p:nvPr/>
          </p:nvSpPr>
          <p:spPr>
            <a:xfrm>
              <a:off x="0" y="0"/>
              <a:ext cx="3192196" cy="1181183"/>
            </a:xfrm>
            <a:custGeom>
              <a:avLst/>
              <a:gdLst/>
              <a:ahLst/>
              <a:cxnLst/>
              <a:rect l="l" t="t" r="r" b="b"/>
              <a:pathLst>
                <a:path w="3192196" h="1181183">
                  <a:moveTo>
                    <a:pt x="0" y="0"/>
                  </a:moveTo>
                  <a:lnTo>
                    <a:pt x="3192196" y="0"/>
                  </a:lnTo>
                  <a:lnTo>
                    <a:pt x="3192196" y="1181183"/>
                  </a:lnTo>
                  <a:lnTo>
                    <a:pt x="0" y="1181183"/>
                  </a:lnTo>
                  <a:close/>
                </a:path>
              </a:pathLst>
            </a:custGeom>
            <a:solidFill>
              <a:srgbClr val="EFD9D5"/>
            </a:solidFill>
          </p:spPr>
        </p:sp>
      </p:grpSp>
      <p:sp>
        <p:nvSpPr>
          <p:cNvPr id="19" name="TextBox 7">
            <a:extLst>
              <a:ext uri="{FF2B5EF4-FFF2-40B4-BE49-F238E27FC236}">
                <a16:creationId xmlns:a16="http://schemas.microsoft.com/office/drawing/2014/main" id="{CAB31B67-C575-4D00-93CA-8239D4954BE9}"/>
              </a:ext>
            </a:extLst>
          </p:cNvPr>
          <p:cNvSpPr txBox="1"/>
          <p:nvPr/>
        </p:nvSpPr>
        <p:spPr>
          <a:xfrm>
            <a:off x="547679" y="3638601"/>
            <a:ext cx="10958522" cy="4172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12"/>
              </a:lnSpc>
            </a:pPr>
            <a:r>
              <a:rPr lang="es-ES" sz="4400" b="1" u="sng" dirty="0">
                <a:solidFill>
                  <a:srgbClr val="000000"/>
                </a:solidFill>
                <a:latin typeface="Cormorant Garamond Bold" panose="020B0604020202020204" charset="0"/>
              </a:rPr>
              <a:t>Nuevos retos en la enseñanza de las ciencias</a:t>
            </a:r>
          </a:p>
          <a:p>
            <a:pPr marL="457200" indent="-457200">
              <a:lnSpc>
                <a:spcPts val="551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ormorant Garamond Bold" panose="020B0604020202020204" charset="0"/>
              </a:rPr>
              <a:t>Ley orgánica 3/2020, de 29 de diciembre: LOMLOE</a:t>
            </a:r>
          </a:p>
          <a:p>
            <a:pPr lvl="1">
              <a:lnSpc>
                <a:spcPts val="5512"/>
              </a:lnSpc>
            </a:pPr>
            <a:r>
              <a:rPr lang="es-ES" sz="3200" dirty="0">
                <a:solidFill>
                  <a:srgbClr val="000000"/>
                </a:solidFill>
                <a:latin typeface="Cormorant Garamond Bold" panose="020B0604020202020204" charset="0"/>
              </a:rPr>
              <a:t>	Aplicación en Navarra: </a:t>
            </a:r>
            <a:r>
              <a:rPr lang="es-ES" sz="3200" b="1" dirty="0">
                <a:solidFill>
                  <a:srgbClr val="002060"/>
                </a:solidFill>
                <a:latin typeface="Cormorant Garamond Bold" panose="020B060402020202020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DF 71/22</a:t>
            </a:r>
            <a:endParaRPr lang="es-ES" sz="3200" b="1" dirty="0">
              <a:solidFill>
                <a:srgbClr val="002060"/>
              </a:solidFill>
              <a:latin typeface="Cormorant Garamond Bold" panose="020B0604020202020204" charset="0"/>
            </a:endParaRPr>
          </a:p>
          <a:p>
            <a:pPr marL="457200" indent="-457200">
              <a:lnSpc>
                <a:spcPts val="551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ormorant Garamond Bold" panose="020B0604020202020204" charset="0"/>
              </a:rPr>
              <a:t>Mejorar los resultados de la competencia científica </a:t>
            </a:r>
          </a:p>
          <a:p>
            <a:pPr marL="449263" indent="-449263">
              <a:lnSpc>
                <a:spcPts val="551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ormorant Garamond Bold" panose="020B0604020202020204" charset="0"/>
              </a:rPr>
              <a:t>Aumentar las vocaciones científicas  y STEM </a:t>
            </a:r>
          </a:p>
          <a:p>
            <a:pPr marL="449263" indent="-449263">
              <a:lnSpc>
                <a:spcPts val="551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ormorant Garamond Bold" panose="020B0604020202020204" charset="0"/>
              </a:rPr>
              <a:t>Integrar la enseñanza remota y online: </a:t>
            </a:r>
            <a:r>
              <a:rPr lang="es-ES" sz="3200" u="sng" dirty="0">
                <a:solidFill>
                  <a:srgbClr val="002060"/>
                </a:solidFill>
                <a:latin typeface="Cormorant Garamond Bold" panose="020B0604020202020204" charset="0"/>
              </a:rPr>
              <a:t>Modelos híbridos</a:t>
            </a:r>
            <a:endParaRPr lang="es-ES" sz="3200" dirty="0">
              <a:solidFill>
                <a:srgbClr val="000000"/>
              </a:solidFill>
              <a:latin typeface="Cormorant Garamond Bold" panose="020B060402020202020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B8FEF01-F72C-F691-6FCB-2D2C973D972D}"/>
              </a:ext>
            </a:extLst>
          </p:cNvPr>
          <p:cNvSpPr txBox="1"/>
          <p:nvPr/>
        </p:nvSpPr>
        <p:spPr>
          <a:xfrm>
            <a:off x="12133918" y="8489970"/>
            <a:ext cx="615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  <a:hlinkClick r:id="rId4" tooltip="https://www.educaccionperu.org/coronavirus-los-principales-desafios-de-la-educacion-a-distanci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</a:rPr>
              <a:t> de Autor desconocido está bajo licencia </a:t>
            </a:r>
            <a:r>
              <a:rPr lang="es-ES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dirty="0">
              <a:solidFill>
                <a:schemeClr val="bg1">
                  <a:lumMod val="75000"/>
                </a:schemeClr>
              </a:solidFill>
              <a:latin typeface="Cormorant Garamond Bold" panose="020B0604020202020204" charset="0"/>
            </a:endParaRPr>
          </a:p>
        </p:txBody>
      </p: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7DCF176C-30E3-1107-ACEB-F648D24EC001}"/>
              </a:ext>
            </a:extLst>
          </p:cNvPr>
          <p:cNvCxnSpPr/>
          <p:nvPr/>
        </p:nvCxnSpPr>
        <p:spPr>
          <a:xfrm rot="16200000" flipH="1">
            <a:off x="990600" y="5219700"/>
            <a:ext cx="457200" cy="304800"/>
          </a:xfrm>
          <a:prstGeom prst="bentConnector3">
            <a:avLst>
              <a:gd name="adj1" fmla="val 95283"/>
            </a:avLst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3">
            <a:extLst>
              <a:ext uri="{FF2B5EF4-FFF2-40B4-BE49-F238E27FC236}">
                <a16:creationId xmlns:a16="http://schemas.microsoft.com/office/drawing/2014/main" id="{1FF0E294-4282-C040-5AE2-5065320E4AB0}"/>
              </a:ext>
            </a:extLst>
          </p:cNvPr>
          <p:cNvSpPr txBox="1"/>
          <p:nvPr/>
        </p:nvSpPr>
        <p:spPr>
          <a:xfrm>
            <a:off x="13588491" y="-881263"/>
            <a:ext cx="63246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  <a:cs typeface="BrowalliaUPC" panose="020B0604020202020204" pitchFamily="34" charset="-34"/>
              </a:rPr>
              <a:t>01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C5481CB8-2997-6A7F-F2EB-EA6D1B6F7EDA}"/>
              </a:ext>
            </a:extLst>
          </p:cNvPr>
          <p:cNvSpPr txBox="1"/>
          <p:nvPr/>
        </p:nvSpPr>
        <p:spPr>
          <a:xfrm>
            <a:off x="10832536" y="82435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INTRODUCCIÓN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0E6A81-667C-E8AA-4FFE-CC1711991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7628" y="9462648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16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A6C120-EEF1-E6BF-FF07-E173FC71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11608278" y="4863387"/>
            <a:ext cx="6389393" cy="369742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5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METODOLOGÍA - RESULTADOS Y DISCUSIÓN – CONCLUSIONES - LIMITACIONES/ACCIONES DERIVADAS - BIBLIOGRAFÍA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4E4D78DA-7FF6-D5F9-2A10-84DD4A29B362}"/>
              </a:ext>
            </a:extLst>
          </p:cNvPr>
          <p:cNvSpPr txBox="1"/>
          <p:nvPr/>
        </p:nvSpPr>
        <p:spPr>
          <a:xfrm>
            <a:off x="801536" y="1636377"/>
            <a:ext cx="8077199" cy="863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28"/>
              </a:lnSpc>
            </a:pPr>
            <a:r>
              <a:rPr lang="en-US" sz="6528" dirty="0">
                <a:solidFill>
                  <a:srgbClr val="9F7866"/>
                </a:solidFill>
                <a:latin typeface="Cormorant Garamond Bold"/>
              </a:rPr>
              <a:t>OBJETIVO GENERAL</a:t>
            </a: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0E8FF878-FBCC-F972-3AA8-3A446669892C}"/>
              </a:ext>
            </a:extLst>
          </p:cNvPr>
          <p:cNvGrpSpPr/>
          <p:nvPr/>
        </p:nvGrpSpPr>
        <p:grpSpPr>
          <a:xfrm>
            <a:off x="762000" y="2628901"/>
            <a:ext cx="14706600" cy="3204428"/>
            <a:chOff x="0" y="0"/>
            <a:chExt cx="3944455" cy="889454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4DFB0839-22FF-3B83-21D2-E058D029C4D1}"/>
                </a:ext>
              </a:extLst>
            </p:cNvPr>
            <p:cNvSpPr/>
            <p:nvPr/>
          </p:nvSpPr>
          <p:spPr>
            <a:xfrm>
              <a:off x="41910" y="43180"/>
              <a:ext cx="3896195" cy="841194"/>
            </a:xfrm>
            <a:custGeom>
              <a:avLst/>
              <a:gdLst/>
              <a:ahLst/>
              <a:cxnLst/>
              <a:rect l="l" t="t" r="r" b="b"/>
              <a:pathLst>
                <a:path w="3896195" h="841194">
                  <a:moveTo>
                    <a:pt x="0" y="0"/>
                  </a:moveTo>
                  <a:lnTo>
                    <a:pt x="3896195" y="0"/>
                  </a:lnTo>
                  <a:lnTo>
                    <a:pt x="3896195" y="841194"/>
                  </a:lnTo>
                  <a:lnTo>
                    <a:pt x="0" y="841194"/>
                  </a:lnTo>
                  <a:close/>
                </a:path>
              </a:pathLst>
            </a:custGeom>
            <a:solidFill>
              <a:srgbClr val="77838D"/>
            </a:solidFill>
          </p:spPr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76C5173-B2D3-6F76-2B28-33030BB49A47}"/>
                </a:ext>
              </a:extLst>
            </p:cNvPr>
            <p:cNvSpPr/>
            <p:nvPr/>
          </p:nvSpPr>
          <p:spPr>
            <a:xfrm>
              <a:off x="35560" y="35560"/>
              <a:ext cx="3908895" cy="853894"/>
            </a:xfrm>
            <a:custGeom>
              <a:avLst/>
              <a:gdLst/>
              <a:ahLst/>
              <a:cxnLst/>
              <a:rect l="l" t="t" r="r" b="b"/>
              <a:pathLst>
                <a:path w="3908895" h="853894">
                  <a:moveTo>
                    <a:pt x="3908895" y="853894"/>
                  </a:moveTo>
                  <a:lnTo>
                    <a:pt x="0" y="853894"/>
                  </a:lnTo>
                  <a:lnTo>
                    <a:pt x="0" y="0"/>
                  </a:lnTo>
                  <a:lnTo>
                    <a:pt x="3908895" y="0"/>
                  </a:lnTo>
                  <a:lnTo>
                    <a:pt x="3908895" y="853894"/>
                  </a:lnTo>
                  <a:close/>
                  <a:moveTo>
                    <a:pt x="12700" y="841194"/>
                  </a:moveTo>
                  <a:lnTo>
                    <a:pt x="3896195" y="841194"/>
                  </a:lnTo>
                  <a:lnTo>
                    <a:pt x="3896195" y="12700"/>
                  </a:lnTo>
                  <a:lnTo>
                    <a:pt x="12700" y="12700"/>
                  </a:lnTo>
                  <a:lnTo>
                    <a:pt x="12700" y="841194"/>
                  </a:lnTo>
                  <a:close/>
                </a:path>
              </a:pathLst>
            </a:custGeom>
            <a:solidFill>
              <a:srgbClr val="9AA7B2"/>
            </a:solidFill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3E0D8F4-270F-1060-10BD-DB6D812CAE5C}"/>
                </a:ext>
              </a:extLst>
            </p:cNvPr>
            <p:cNvSpPr/>
            <p:nvPr/>
          </p:nvSpPr>
          <p:spPr>
            <a:xfrm>
              <a:off x="0" y="0"/>
              <a:ext cx="3896196" cy="841194"/>
            </a:xfrm>
            <a:custGeom>
              <a:avLst/>
              <a:gdLst/>
              <a:ahLst/>
              <a:cxnLst/>
              <a:rect l="l" t="t" r="r" b="b"/>
              <a:pathLst>
                <a:path w="3896196" h="841194">
                  <a:moveTo>
                    <a:pt x="0" y="0"/>
                  </a:moveTo>
                  <a:lnTo>
                    <a:pt x="3896196" y="0"/>
                  </a:lnTo>
                  <a:lnTo>
                    <a:pt x="3896196" y="841194"/>
                  </a:lnTo>
                  <a:lnTo>
                    <a:pt x="0" y="841194"/>
                  </a:lnTo>
                  <a:close/>
                </a:path>
              </a:pathLst>
            </a:custGeom>
            <a:solidFill>
              <a:srgbClr val="EFD9D5"/>
            </a:solidFill>
          </p:spPr>
        </p:sp>
      </p:grpSp>
      <p:sp>
        <p:nvSpPr>
          <p:cNvPr id="27" name="TextBox 16">
            <a:extLst>
              <a:ext uri="{FF2B5EF4-FFF2-40B4-BE49-F238E27FC236}">
                <a16:creationId xmlns:a16="http://schemas.microsoft.com/office/drawing/2014/main" id="{20E01605-AC09-6C76-8FC9-47BA2588CFB2}"/>
              </a:ext>
            </a:extLst>
          </p:cNvPr>
          <p:cNvSpPr txBox="1"/>
          <p:nvPr/>
        </p:nvSpPr>
        <p:spPr>
          <a:xfrm>
            <a:off x="1143000" y="2916976"/>
            <a:ext cx="13944600" cy="2468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87"/>
              </a:lnSpc>
            </a:pPr>
            <a:r>
              <a:rPr lang="es-ES" sz="4400" dirty="0">
                <a:solidFill>
                  <a:srgbClr val="000000"/>
                </a:solidFill>
                <a:latin typeface="Cormorant Garamond Bold" panose="020B0604020202020204" charset="0"/>
              </a:rPr>
              <a:t>Construir un modelo adecuado para la enseñanza de las ciencias en Educación Secundaria que se adapte a los nuevos retos de educación y que consiga mejorar la competencia científica del alumnado.</a:t>
            </a:r>
            <a:endParaRPr lang="en-US" sz="4400" dirty="0">
              <a:solidFill>
                <a:srgbClr val="000000"/>
              </a:solidFill>
              <a:latin typeface="Cormorant Garamond Bold" panose="020B060402020202020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0A2B584-716E-EB93-8977-F4C6D7FD624B}"/>
              </a:ext>
            </a:extLst>
          </p:cNvPr>
          <p:cNvSpPr txBox="1"/>
          <p:nvPr/>
        </p:nvSpPr>
        <p:spPr>
          <a:xfrm>
            <a:off x="11558621" y="8587581"/>
            <a:ext cx="6729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  <a:hlinkClick r:id="rId5" tooltip="https://www.enago.com/es/academy/things-need-know-writing-good-research-quest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</a:rPr>
              <a:t> de Autor desconocido está bajo licencia </a:t>
            </a:r>
            <a:r>
              <a:rPr lang="es-ES" sz="1600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s-ES" sz="1600" dirty="0">
              <a:solidFill>
                <a:schemeClr val="bg1">
                  <a:lumMod val="75000"/>
                </a:schemeClr>
              </a:solidFill>
              <a:latin typeface="Cormorant Garamond Bold" panose="020B0604020202020204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5CE8096-6FCC-7012-B282-5312FB41B338}"/>
              </a:ext>
            </a:extLst>
          </p:cNvPr>
          <p:cNvSpPr txBox="1"/>
          <p:nvPr/>
        </p:nvSpPr>
        <p:spPr>
          <a:xfrm>
            <a:off x="13588491" y="-881263"/>
            <a:ext cx="63246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  <a:cs typeface="BrowalliaUPC" panose="020B0604020202020204" pitchFamily="34" charset="-34"/>
              </a:rPr>
              <a:t>01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C2C834B-70A1-A770-2D4F-A5D5BB89995F}"/>
              </a:ext>
            </a:extLst>
          </p:cNvPr>
          <p:cNvSpPr txBox="1"/>
          <p:nvPr/>
        </p:nvSpPr>
        <p:spPr>
          <a:xfrm>
            <a:off x="10832536" y="82435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INTRODUCCIÓN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1BE03B-03A4-A85D-86ED-6D2F4517A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5104" y="9462648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7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METODOLOGÍA - RESULTADOS Y DISCUSIÓN – CONCLUSIONES - LIMITACIONES/ACCIONES DERIVADAS - BIBLIOGRAFÍA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4E4D78DA-7FF6-D5F9-2A10-84DD4A29B362}"/>
              </a:ext>
            </a:extLst>
          </p:cNvPr>
          <p:cNvSpPr txBox="1"/>
          <p:nvPr/>
        </p:nvSpPr>
        <p:spPr>
          <a:xfrm>
            <a:off x="1369443" y="1984707"/>
            <a:ext cx="9894679" cy="863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28"/>
              </a:lnSpc>
            </a:pPr>
            <a:r>
              <a:rPr lang="en-US" sz="6528" dirty="0">
                <a:solidFill>
                  <a:srgbClr val="9F7866"/>
                </a:solidFill>
                <a:latin typeface="Cormorant Garamond Bold"/>
              </a:rPr>
              <a:t>OBJETIVOS</a:t>
            </a:r>
            <a:r>
              <a:rPr lang="en-US" sz="6528" dirty="0">
                <a:solidFill>
                  <a:srgbClr val="002060"/>
                </a:solidFill>
                <a:latin typeface="Cormorant Garamond Bold"/>
              </a:rPr>
              <a:t> </a:t>
            </a:r>
            <a:r>
              <a:rPr lang="en-US" sz="6528" dirty="0">
                <a:solidFill>
                  <a:srgbClr val="9F7866"/>
                </a:solidFill>
                <a:latin typeface="Cormorant Garamond Bold"/>
              </a:rPr>
              <a:t>ESPECÍFICOS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08DAA85-DD3E-BE9E-0C8B-95BC4AEB467E}"/>
              </a:ext>
            </a:extLst>
          </p:cNvPr>
          <p:cNvSpPr/>
          <p:nvPr/>
        </p:nvSpPr>
        <p:spPr>
          <a:xfrm>
            <a:off x="1371599" y="2945556"/>
            <a:ext cx="5067299" cy="2592293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46D8EBE-AFD9-2630-68FE-6EBE6E8D68F0}"/>
              </a:ext>
            </a:extLst>
          </p:cNvPr>
          <p:cNvSpPr/>
          <p:nvPr/>
        </p:nvSpPr>
        <p:spPr>
          <a:xfrm>
            <a:off x="7579024" y="2945556"/>
            <a:ext cx="5638800" cy="2592294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DF7F0E0-0A31-08F1-4713-F677F30FCED0}"/>
              </a:ext>
            </a:extLst>
          </p:cNvPr>
          <p:cNvSpPr/>
          <p:nvPr/>
        </p:nvSpPr>
        <p:spPr>
          <a:xfrm>
            <a:off x="1369443" y="6194250"/>
            <a:ext cx="5069456" cy="2764794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BF6B5D0-E259-DC0B-10E3-954A0CAAB511}"/>
              </a:ext>
            </a:extLst>
          </p:cNvPr>
          <p:cNvSpPr/>
          <p:nvPr/>
        </p:nvSpPr>
        <p:spPr>
          <a:xfrm>
            <a:off x="7579024" y="6194250"/>
            <a:ext cx="5638800" cy="2788170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304DA34-BEED-4B53-6058-912BE44C0D84}"/>
              </a:ext>
            </a:extLst>
          </p:cNvPr>
          <p:cNvSpPr txBox="1"/>
          <p:nvPr/>
        </p:nvSpPr>
        <p:spPr>
          <a:xfrm>
            <a:off x="1998272" y="3423595"/>
            <a:ext cx="4558342" cy="13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kern="1200" dirty="0">
                <a:solidFill>
                  <a:schemeClr val="dk1"/>
                </a:solidFill>
                <a:effectLst/>
                <a:latin typeface="Cormorant Garamond Bold" panose="020B0604020202020204" charset="0"/>
                <a:ea typeface="+mn-ea"/>
                <a:cs typeface="+mn-cs"/>
              </a:rPr>
              <a:t>OE1. Caracterizar un modelo híbrido más activo y flexible</a:t>
            </a:r>
            <a:endParaRPr lang="es-ES" sz="2800" kern="1200" dirty="0">
              <a:solidFill>
                <a:schemeClr val="dk1"/>
              </a:solidFill>
              <a:effectLst/>
              <a:latin typeface="Cormorant Garamond Bold" panose="020B0604020202020204" charset="0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A5A9AC-3A9F-B05C-70C6-5B10BB60403D}"/>
              </a:ext>
            </a:extLst>
          </p:cNvPr>
          <p:cNvSpPr txBox="1"/>
          <p:nvPr/>
        </p:nvSpPr>
        <p:spPr>
          <a:xfrm>
            <a:off x="7696740" y="2922602"/>
            <a:ext cx="5309379" cy="2618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2800" dirty="0">
                <a:solidFill>
                  <a:schemeClr val="dk1"/>
                </a:solidFill>
                <a:latin typeface="Cormorant Garamond Bold" panose="020B0604020202020204" charset="0"/>
              </a:rPr>
              <a:t>OE2. Identificar los factores que nos ayuden a aplicar una enseñanza de ciencias o STEM que motive al alumnado.</a:t>
            </a:r>
            <a:endParaRPr lang="es-ES" sz="2800" dirty="0">
              <a:solidFill>
                <a:schemeClr val="dk1"/>
              </a:solidFill>
              <a:latin typeface="Cormorant Garamond Bold" panose="020B060402020202020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2111311-88AD-F346-A0DF-C5FC6010C55E}"/>
              </a:ext>
            </a:extLst>
          </p:cNvPr>
          <p:cNvSpPr txBox="1"/>
          <p:nvPr/>
        </p:nvSpPr>
        <p:spPr>
          <a:xfrm>
            <a:off x="1844613" y="6319233"/>
            <a:ext cx="4518804" cy="2618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kern="1200" dirty="0">
                <a:solidFill>
                  <a:schemeClr val="dk1"/>
                </a:solidFill>
                <a:effectLst/>
                <a:latin typeface="Cormorant Garamond Bold" panose="020B0604020202020204" charset="0"/>
                <a:ea typeface="+mn-ea"/>
                <a:cs typeface="+mn-cs"/>
              </a:rPr>
              <a:t>OE3. Identificar planes y programas institucionales para la enseñanza de las ciencias y asignaturas STEM</a:t>
            </a:r>
            <a:endParaRPr lang="es-ES" sz="2800" kern="1200" dirty="0">
              <a:solidFill>
                <a:schemeClr val="dk1"/>
              </a:solidFill>
              <a:effectLst/>
              <a:latin typeface="Cormorant Garamond Bold" panose="020B0604020202020204" charset="0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74E4C69-8B34-4727-6E45-783FA6A8FCBF}"/>
              </a:ext>
            </a:extLst>
          </p:cNvPr>
          <p:cNvSpPr txBox="1"/>
          <p:nvPr/>
        </p:nvSpPr>
        <p:spPr>
          <a:xfrm>
            <a:off x="7783362" y="6702470"/>
            <a:ext cx="5201547" cy="13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kern="1200" dirty="0">
                <a:solidFill>
                  <a:schemeClr val="dk1"/>
                </a:solidFill>
                <a:effectLst/>
                <a:latin typeface="Cormorant Garamond Bold" panose="020B0604020202020204" charset="0"/>
                <a:ea typeface="+mn-ea"/>
                <a:cs typeface="+mn-cs"/>
              </a:rPr>
              <a:t>OE4. Evaluar la propuesta a partir de la opinión de expertos.</a:t>
            </a:r>
            <a:endParaRPr lang="es-ES" sz="2800" kern="1200" dirty="0">
              <a:solidFill>
                <a:schemeClr val="dk1"/>
              </a:solidFill>
              <a:effectLst/>
              <a:latin typeface="Cormorant Garamond Bold" panose="020B0604020202020204" charset="0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6975A40-7A70-A60A-5E68-BAFE50B99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13919440" y="6065895"/>
            <a:ext cx="4403066" cy="27543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64865F0F-7D97-D77F-980B-DAD5E0B08535}"/>
              </a:ext>
            </a:extLst>
          </p:cNvPr>
          <p:cNvSpPr txBox="1"/>
          <p:nvPr/>
        </p:nvSpPr>
        <p:spPr>
          <a:xfrm>
            <a:off x="13884934" y="8682045"/>
            <a:ext cx="4403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  <a:hlinkClick r:id="rId4" tooltip="http://www.schooltraveller.org/europeana-stem-challeng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1200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</a:rPr>
              <a:t> de Autor desconocido está bajo licencia </a:t>
            </a:r>
            <a:r>
              <a:rPr lang="es-ES" sz="1200" dirty="0">
                <a:solidFill>
                  <a:schemeClr val="bg1">
                    <a:lumMod val="75000"/>
                  </a:schemeClr>
                </a:solidFill>
                <a:latin typeface="Cormorant Garamond Bold" panose="020B0604020202020204" charset="0"/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ES" sz="1200" dirty="0">
              <a:solidFill>
                <a:schemeClr val="bg1">
                  <a:lumMod val="75000"/>
                </a:schemeClr>
              </a:solidFill>
              <a:latin typeface="Cormorant Garamond Bold" panose="020B0604020202020204" charset="0"/>
            </a:endParaRP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0AEE06F0-8C86-0191-8FB9-C57034C025FA}"/>
              </a:ext>
            </a:extLst>
          </p:cNvPr>
          <p:cNvSpPr/>
          <p:nvPr/>
        </p:nvSpPr>
        <p:spPr>
          <a:xfrm>
            <a:off x="6649887" y="4023719"/>
            <a:ext cx="838200" cy="669292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CB9BBC0B-C5A8-D333-AC40-C061F6292EC9}"/>
              </a:ext>
            </a:extLst>
          </p:cNvPr>
          <p:cNvSpPr/>
          <p:nvPr/>
        </p:nvSpPr>
        <p:spPr>
          <a:xfrm>
            <a:off x="6594354" y="7231204"/>
            <a:ext cx="838200" cy="669292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ECC75EEC-A5A4-5494-38DD-C6F6E96AE339}"/>
              </a:ext>
            </a:extLst>
          </p:cNvPr>
          <p:cNvSpPr/>
          <p:nvPr/>
        </p:nvSpPr>
        <p:spPr>
          <a:xfrm>
            <a:off x="326904" y="4023719"/>
            <a:ext cx="838200" cy="669292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5988D3A0-8F75-F66D-F2E4-97FB056BD7F5}"/>
              </a:ext>
            </a:extLst>
          </p:cNvPr>
          <p:cNvSpPr/>
          <p:nvPr/>
        </p:nvSpPr>
        <p:spPr>
          <a:xfrm>
            <a:off x="326904" y="7276174"/>
            <a:ext cx="838200" cy="669292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1E68C0AE-6D03-62D8-7342-D82BDDC27C77}"/>
              </a:ext>
            </a:extLst>
          </p:cNvPr>
          <p:cNvSpPr txBox="1"/>
          <p:nvPr/>
        </p:nvSpPr>
        <p:spPr>
          <a:xfrm>
            <a:off x="13588491" y="-881263"/>
            <a:ext cx="6324600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  <a:cs typeface="BrowalliaUPC" panose="020B0604020202020204" pitchFamily="34" charset="-34"/>
              </a:rPr>
              <a:t>01</a:t>
            </a: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4C3BD518-6A68-560B-C79F-7ACE7B36FAEC}"/>
              </a:ext>
            </a:extLst>
          </p:cNvPr>
          <p:cNvSpPr txBox="1"/>
          <p:nvPr/>
        </p:nvSpPr>
        <p:spPr>
          <a:xfrm>
            <a:off x="10832536" y="82435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INTRODUCCIÓN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5F09FB-92D2-DBA5-A3E4-B92C4157C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50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8C6EDB4D-2EDA-A83A-11A9-5790FFC20795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-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RESULTADOS Y DISCUSIÓN – CONCLUSIONES - LIMITACIONES/ACCIONES DERIVADAS - BIBLIOGRAFÍA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F02E0E6-D683-99D1-A0B8-39005C2138D2}"/>
              </a:ext>
            </a:extLst>
          </p:cNvPr>
          <p:cNvSpPr txBox="1"/>
          <p:nvPr/>
        </p:nvSpPr>
        <p:spPr>
          <a:xfrm>
            <a:off x="14302740" y="-1075946"/>
            <a:ext cx="4383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FE7E4C5-CCB9-B8B8-6E73-BAA7883E9A64}"/>
              </a:ext>
            </a:extLst>
          </p:cNvPr>
          <p:cNvSpPr txBox="1"/>
          <p:nvPr/>
        </p:nvSpPr>
        <p:spPr>
          <a:xfrm>
            <a:off x="11353800" y="86580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5E01363-7A52-232B-35C2-0EC2482E2A12}"/>
              </a:ext>
            </a:extLst>
          </p:cNvPr>
          <p:cNvGrpSpPr/>
          <p:nvPr/>
        </p:nvGrpSpPr>
        <p:grpSpPr>
          <a:xfrm>
            <a:off x="12496799" y="3924301"/>
            <a:ext cx="5410199" cy="3657600"/>
            <a:chOff x="0" y="0"/>
            <a:chExt cx="6350000" cy="63500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FB6AF3E-E9B7-DD65-761C-D070E6A9741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D9D5">
                <a:alpha val="30980"/>
              </a:srgbClr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C31B1BD-0A91-8BBC-5C23-8B114A978E56}"/>
              </a:ext>
            </a:extLst>
          </p:cNvPr>
          <p:cNvSpPr txBox="1"/>
          <p:nvPr/>
        </p:nvSpPr>
        <p:spPr>
          <a:xfrm>
            <a:off x="12937328" y="4505743"/>
            <a:ext cx="4529139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_tradnl" sz="2800" dirty="0">
                <a:latin typeface="Cormorant Garamond Bold" panose="020B0604020202020204" charset="0"/>
                <a:cs typeface="Calibri" panose="020F0502020204030204" pitchFamily="34" charset="0"/>
              </a:rPr>
              <a:t>El trabajo emplea la investigación basada en el diseño DBR. Proceso sistemático, basado en diversos ciclos iterativos de revisión y mejora. </a:t>
            </a:r>
            <a:endParaRPr lang="es-ES" sz="2800" dirty="0">
              <a:latin typeface="Cormorant Garamond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1D0362B-D1CF-880E-DD51-0BDDCB7C2E07}"/>
              </a:ext>
            </a:extLst>
          </p:cNvPr>
          <p:cNvSpPr txBox="1"/>
          <p:nvPr/>
        </p:nvSpPr>
        <p:spPr>
          <a:xfrm>
            <a:off x="685799" y="1713095"/>
            <a:ext cx="6991670" cy="7078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s-ES_tradnl" sz="4000" b="1" u="sng" dirty="0">
                <a:latin typeface="Cormorant Garamond Bold" panose="020B0604020202020204" charset="0"/>
                <a:cs typeface="Calibri" panose="020F0502020204030204" pitchFamily="34" charset="0"/>
              </a:rPr>
              <a:t>Designed Based Research (DBR)</a:t>
            </a:r>
            <a:endParaRPr lang="es-ES" sz="4000" u="sng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12E6F4C-D401-C805-BB25-FE2CD147E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420980"/>
            <a:ext cx="10355894" cy="659433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989C7F3-028F-159F-3C7E-9E4A95CF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 l="11440" r="11440" b="2658"/>
          <a:stretch>
            <a:fillRect/>
          </a:stretch>
        </p:blipFill>
        <p:spPr>
          <a:xfrm>
            <a:off x="239211" y="4762500"/>
            <a:ext cx="4439193" cy="400638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27942" y="3116237"/>
            <a:ext cx="11531785" cy="2600357"/>
            <a:chOff x="0" y="0"/>
            <a:chExt cx="3944455" cy="88945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3896195" cy="841194"/>
            </a:xfrm>
            <a:custGeom>
              <a:avLst/>
              <a:gdLst/>
              <a:ahLst/>
              <a:cxnLst/>
              <a:rect l="l" t="t" r="r" b="b"/>
              <a:pathLst>
                <a:path w="3896195" h="841194">
                  <a:moveTo>
                    <a:pt x="0" y="0"/>
                  </a:moveTo>
                  <a:lnTo>
                    <a:pt x="3896195" y="0"/>
                  </a:lnTo>
                  <a:lnTo>
                    <a:pt x="3896195" y="841194"/>
                  </a:lnTo>
                  <a:lnTo>
                    <a:pt x="0" y="841194"/>
                  </a:lnTo>
                  <a:close/>
                </a:path>
              </a:pathLst>
            </a:custGeom>
            <a:solidFill>
              <a:srgbClr val="77838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5560" y="35560"/>
              <a:ext cx="3908895" cy="853894"/>
            </a:xfrm>
            <a:custGeom>
              <a:avLst/>
              <a:gdLst/>
              <a:ahLst/>
              <a:cxnLst/>
              <a:rect l="l" t="t" r="r" b="b"/>
              <a:pathLst>
                <a:path w="3908895" h="853894">
                  <a:moveTo>
                    <a:pt x="3908895" y="853894"/>
                  </a:moveTo>
                  <a:lnTo>
                    <a:pt x="0" y="853894"/>
                  </a:lnTo>
                  <a:lnTo>
                    <a:pt x="0" y="0"/>
                  </a:lnTo>
                  <a:lnTo>
                    <a:pt x="3908895" y="0"/>
                  </a:lnTo>
                  <a:lnTo>
                    <a:pt x="3908895" y="853894"/>
                  </a:lnTo>
                  <a:close/>
                  <a:moveTo>
                    <a:pt x="12700" y="841194"/>
                  </a:moveTo>
                  <a:lnTo>
                    <a:pt x="3896195" y="841194"/>
                  </a:lnTo>
                  <a:lnTo>
                    <a:pt x="3896195" y="12700"/>
                  </a:lnTo>
                  <a:lnTo>
                    <a:pt x="12700" y="12700"/>
                  </a:lnTo>
                  <a:lnTo>
                    <a:pt x="12700" y="841194"/>
                  </a:lnTo>
                  <a:close/>
                </a:path>
              </a:pathLst>
            </a:custGeom>
            <a:solidFill>
              <a:srgbClr val="9AA7B2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896196" cy="841194"/>
            </a:xfrm>
            <a:custGeom>
              <a:avLst/>
              <a:gdLst/>
              <a:ahLst/>
              <a:cxnLst/>
              <a:rect l="l" t="t" r="r" b="b"/>
              <a:pathLst>
                <a:path w="3896196" h="841194">
                  <a:moveTo>
                    <a:pt x="0" y="0"/>
                  </a:moveTo>
                  <a:lnTo>
                    <a:pt x="3896196" y="0"/>
                  </a:lnTo>
                  <a:lnTo>
                    <a:pt x="3896196" y="841194"/>
                  </a:lnTo>
                  <a:lnTo>
                    <a:pt x="0" y="841194"/>
                  </a:lnTo>
                  <a:close/>
                </a:path>
              </a:pathLst>
            </a:custGeom>
            <a:solidFill>
              <a:srgbClr val="EFD9D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582400" y="5334747"/>
            <a:ext cx="6410499" cy="361101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F7866">
                <a:alpha val="3098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71227" y="3638972"/>
            <a:ext cx="10638415" cy="120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3"/>
              </a:lnSpc>
            </a:pP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Revisión bibliográfica </a:t>
            </a:r>
            <a:r>
              <a:rPr lang="en-US" sz="3600" dirty="0" err="1">
                <a:latin typeface="Cormorant Garamond Bold" panose="020B0604020202020204" charset="0"/>
                <a:cs typeface="Calibri" panose="020F0502020204030204" pitchFamily="34" charset="0"/>
              </a:rPr>
              <a:t>realizada</a:t>
            </a: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 en WOS y SCOPUS entre </a:t>
            </a:r>
            <a:r>
              <a:rPr lang="en-US" sz="3600" dirty="0" err="1">
                <a:latin typeface="Cormorant Garamond Bold" panose="020B0604020202020204" charset="0"/>
                <a:cs typeface="Calibri" panose="020F0502020204030204" pitchFamily="34" charset="0"/>
              </a:rPr>
              <a:t>enero-abril</a:t>
            </a: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 de 2022 y </a:t>
            </a:r>
            <a:r>
              <a:rPr lang="en-US" sz="3600" dirty="0" err="1">
                <a:latin typeface="Cormorant Garamond Bold" panose="020B0604020202020204" charset="0"/>
                <a:cs typeface="Calibri" panose="020F0502020204030204" pitchFamily="34" charset="0"/>
              </a:rPr>
              <a:t>revisada</a:t>
            </a: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ormorant Garamond Bold" panose="020B0604020202020204" charset="0"/>
                <a:cs typeface="Calibri" panose="020F0502020204030204" pitchFamily="34" charset="0"/>
              </a:rPr>
              <a:t>nuevamente</a:t>
            </a: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 en </a:t>
            </a:r>
            <a:r>
              <a:rPr lang="en-US" sz="3600" dirty="0" err="1">
                <a:latin typeface="Cormorant Garamond Bold" panose="020B0604020202020204" charset="0"/>
                <a:cs typeface="Calibri" panose="020F0502020204030204" pitchFamily="34" charset="0"/>
              </a:rPr>
              <a:t>junio</a:t>
            </a:r>
            <a:r>
              <a:rPr lang="en-US" sz="3600" dirty="0">
                <a:latin typeface="Cormorant Garamond Bold" panose="020B060402020202020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47123" y="5152845"/>
            <a:ext cx="354002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000" dirty="0">
                <a:solidFill>
                  <a:srgbClr val="000000"/>
                </a:solidFill>
                <a:latin typeface="Railey"/>
              </a:rPr>
              <a:t>Palabras clave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DBD68DB-C0B9-01BF-0D1B-247A3D5F80FE}"/>
              </a:ext>
            </a:extLst>
          </p:cNvPr>
          <p:cNvSpPr txBox="1"/>
          <p:nvPr/>
        </p:nvSpPr>
        <p:spPr>
          <a:xfrm>
            <a:off x="12138797" y="5754315"/>
            <a:ext cx="5119419" cy="2473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783"/>
              </a:lnSpc>
            </a:pPr>
            <a:r>
              <a:rPr lang="en-US" sz="2000" dirty="0">
                <a:latin typeface="Cormorant Garamond Bold" panose="020B0604020202020204" charset="0"/>
                <a:cs typeface="Calibri" panose="020F0502020204030204" pitchFamily="34" charset="0"/>
              </a:rPr>
              <a:t>blended learning* OR flipped classroom* OR hybrid education* OR inverted education*) AND (secondary school* OR intermediate school* OR K12) AND (STEM OR science*)</a:t>
            </a:r>
            <a:endParaRPr lang="es-ES" sz="2000" dirty="0">
              <a:latin typeface="Cormorant Garamond Bold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062F901-A425-F275-FEFD-F4341C925117}"/>
              </a:ext>
            </a:extLst>
          </p:cNvPr>
          <p:cNvSpPr txBox="1"/>
          <p:nvPr/>
        </p:nvSpPr>
        <p:spPr>
          <a:xfrm>
            <a:off x="100636" y="266700"/>
            <a:ext cx="17501564" cy="416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2410" lvl="1">
              <a:lnSpc>
                <a:spcPct val="150000"/>
              </a:lnSpc>
            </a:pPr>
            <a:r>
              <a:rPr lang="en-US" sz="2000" dirty="0">
                <a:solidFill>
                  <a:srgbClr val="9F7866"/>
                </a:solidFill>
                <a:latin typeface="Cormorant Garamond Bold"/>
              </a:rPr>
              <a:t> INTRODUCCIÓN – METODOLOGÍA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ormorant Garamond Bold"/>
              </a:rPr>
              <a:t>- RESULTADOS Y DISCUSIÓN – CONCLUSIONES - LIMITACIONES/ACCIONES DERIVADAS - BIBLIOGRAFÍA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1D5B396-E5A2-CDE5-CD82-93CDC8B227B4}"/>
              </a:ext>
            </a:extLst>
          </p:cNvPr>
          <p:cNvSpPr txBox="1"/>
          <p:nvPr/>
        </p:nvSpPr>
        <p:spPr>
          <a:xfrm>
            <a:off x="719316" y="1874440"/>
            <a:ext cx="9635704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776"/>
              </a:lnSpc>
            </a:pPr>
            <a:r>
              <a:rPr lang="en-US" sz="3600" dirty="0">
                <a:solidFill>
                  <a:srgbClr val="9F7866"/>
                </a:solidFill>
                <a:latin typeface="Railey"/>
              </a:rPr>
              <a:t>FASE 1: </a:t>
            </a:r>
            <a:r>
              <a:rPr lang="en-US" sz="3600" dirty="0" err="1">
                <a:solidFill>
                  <a:srgbClr val="9F7866"/>
                </a:solidFill>
                <a:latin typeface="Railey"/>
              </a:rPr>
              <a:t>Análisis</a:t>
            </a:r>
            <a:r>
              <a:rPr lang="en-US" sz="3600" dirty="0">
                <a:solidFill>
                  <a:srgbClr val="9F7866"/>
                </a:solidFill>
                <a:latin typeface="Railey"/>
              </a:rPr>
              <a:t> de </a:t>
            </a:r>
            <a:r>
              <a:rPr lang="en-US" sz="3600" dirty="0" err="1">
                <a:solidFill>
                  <a:srgbClr val="9F7866"/>
                </a:solidFill>
                <a:latin typeface="Railey"/>
              </a:rPr>
              <a:t>necesidades</a:t>
            </a:r>
            <a:r>
              <a:rPr lang="en-US" sz="3600" dirty="0">
                <a:solidFill>
                  <a:srgbClr val="9F7866"/>
                </a:solidFill>
                <a:latin typeface="Railey"/>
              </a:rPr>
              <a:t>. </a:t>
            </a:r>
            <a:r>
              <a:rPr lang="en-US" sz="3600" dirty="0" err="1">
                <a:solidFill>
                  <a:srgbClr val="9F7866"/>
                </a:solidFill>
                <a:latin typeface="Railey"/>
              </a:rPr>
              <a:t>Delimitación</a:t>
            </a:r>
            <a:r>
              <a:rPr lang="en-US" sz="3600" dirty="0">
                <a:solidFill>
                  <a:srgbClr val="9F7866"/>
                </a:solidFill>
                <a:latin typeface="Railey"/>
              </a:rPr>
              <a:t> del </a:t>
            </a:r>
            <a:r>
              <a:rPr lang="en-US" sz="3600" dirty="0" err="1">
                <a:solidFill>
                  <a:srgbClr val="9F7866"/>
                </a:solidFill>
                <a:latin typeface="Railey"/>
              </a:rPr>
              <a:t>problema</a:t>
            </a:r>
            <a:endParaRPr lang="en-US" sz="3600" dirty="0">
              <a:solidFill>
                <a:srgbClr val="9F7866"/>
              </a:solidFill>
              <a:latin typeface="Railey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AE28AF04-C218-009A-1C7A-B8BBB5052DBB}"/>
              </a:ext>
            </a:extLst>
          </p:cNvPr>
          <p:cNvSpPr txBox="1"/>
          <p:nvPr/>
        </p:nvSpPr>
        <p:spPr>
          <a:xfrm>
            <a:off x="14302740" y="-1075946"/>
            <a:ext cx="4383568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999"/>
              </a:lnSpc>
            </a:pPr>
            <a:r>
              <a:rPr lang="en-US" sz="20000" u="none" dirty="0">
                <a:solidFill>
                  <a:srgbClr val="EFD9D5"/>
                </a:solidFill>
                <a:latin typeface="Brush Script MT" panose="03060802040406070304" pitchFamily="66" charset="0"/>
              </a:rPr>
              <a:t>02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7720F267-45C3-1FD4-52B9-AE6C8A0D998F}"/>
              </a:ext>
            </a:extLst>
          </p:cNvPr>
          <p:cNvSpPr txBox="1"/>
          <p:nvPr/>
        </p:nvSpPr>
        <p:spPr>
          <a:xfrm>
            <a:off x="11353800" y="865802"/>
            <a:ext cx="7165136" cy="89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30"/>
              </a:lnSpc>
            </a:pPr>
            <a:r>
              <a:rPr lang="en-US" sz="6930" dirty="0">
                <a:solidFill>
                  <a:srgbClr val="9F7866"/>
                </a:solidFill>
                <a:latin typeface="Cormorant Garamond Bold"/>
              </a:rPr>
              <a:t>METODOLOGÍA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B6EE5D-405F-DD41-F235-2DEA5614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506" y="9506319"/>
            <a:ext cx="3810000" cy="666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7165</Words>
  <Application>Microsoft Office PowerPoint</Application>
  <PresentationFormat>Personalizado</PresentationFormat>
  <Paragraphs>347</Paragraphs>
  <Slides>33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Railey</vt:lpstr>
      <vt:lpstr>Open Sans Light</vt:lpstr>
      <vt:lpstr>Cormorant Garamond Bold Bold</vt:lpstr>
      <vt:lpstr>Cormorant Garamond Bold</vt:lpstr>
      <vt:lpstr>Arial</vt:lpstr>
      <vt:lpstr>Calibri</vt:lpstr>
      <vt:lpstr>Brush Script MT</vt:lpstr>
      <vt:lpstr>Segoe Script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Situación actual de los Cuidados Centrados en el Neurodesarrollo. Qué dice la literatura sobre su efectividad y comparativa de otros países respecto a España.</dc:title>
  <dc:creator>Izaskun</dc:creator>
  <cp:lastModifiedBy>Izaskun Jorajuria</cp:lastModifiedBy>
  <cp:revision>15</cp:revision>
  <dcterms:created xsi:type="dcterms:W3CDTF">2006-08-16T00:00:00Z</dcterms:created>
  <dcterms:modified xsi:type="dcterms:W3CDTF">2022-09-15T19:05:35Z</dcterms:modified>
  <dc:identifier>DAEbYovRoPw</dc:identifier>
</cp:coreProperties>
</file>