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29"/>
  </p:notesMasterIdLst>
  <p:sldIdLst>
    <p:sldId id="258" r:id="rId2"/>
    <p:sldId id="259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4" r:id="rId24"/>
    <p:sldId id="285" r:id="rId25"/>
    <p:sldId id="286" r:id="rId26"/>
    <p:sldId id="283" r:id="rId27"/>
    <p:sldId id="260" r:id="rId28"/>
  </p:sldIdLst>
  <p:sldSz cx="12192000" cy="6858000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67596"/>
    <a:srgbClr val="1872B1"/>
    <a:srgbClr val="FDEACF"/>
    <a:srgbClr val="FBD9A6"/>
    <a:srgbClr val="F8C06B"/>
    <a:srgbClr val="F6B046"/>
    <a:srgbClr val="B3D6DE"/>
    <a:srgbClr val="FBDEB2"/>
    <a:srgbClr val="B9DD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5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20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F1DC9ED-2879-4270-92CC-50C64394F352}" type="datetimeFigureOut">
              <a:rPr lang="es-ES"/>
              <a:pPr>
                <a:defRPr/>
              </a:pPr>
              <a:t>29/11/2019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7009469-61BE-4EB4-83C9-07EE52A077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42010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9C79FC-D816-4FEE-A671-56AEF7C2F197}" type="datetimeFigureOut">
              <a:rPr lang="es-ES" smtClean="0"/>
              <a:pPr>
                <a:defRPr/>
              </a:pPr>
              <a:t>29/11/2019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C29007-289A-4581-BCCF-37317D5E9ED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1792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4FF4A4-EF4E-4702-A288-4655FC31321D}" type="datetimeFigureOut">
              <a:rPr lang="es-ES" smtClean="0"/>
              <a:pPr>
                <a:defRPr/>
              </a:pPr>
              <a:t>29/11/2019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5F98E-3E77-4B3D-8325-1A20AEC9B76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4730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1FC127-5478-4FF7-AB38-A2F32E044B6C}" type="datetimeFigureOut">
              <a:rPr lang="es-ES" smtClean="0"/>
              <a:pPr>
                <a:defRPr/>
              </a:pPr>
              <a:t>29/11/2019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836FE3-802A-4431-983F-2751A84515B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536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7F653C-C05E-4F96-8B59-1F0731B7C3B3}" type="datetimeFigureOut">
              <a:rPr lang="es-ES" smtClean="0"/>
              <a:pPr>
                <a:defRPr/>
              </a:pPr>
              <a:t>29/11/2019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2040C-EB21-4026-B75C-5FB41C483AE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0116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AC077B-96E9-42D3-91C3-08735FC00F5C}" type="datetimeFigureOut">
              <a:rPr lang="es-ES" smtClean="0"/>
              <a:pPr>
                <a:defRPr/>
              </a:pPr>
              <a:t>29/11/2019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276BC-68D6-4A54-B716-1DCBC2FE2B9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013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66F476-2F64-4305-A9B7-2CCC1698DF31}" type="datetimeFigureOut">
              <a:rPr lang="es-ES" smtClean="0"/>
              <a:pPr>
                <a:defRPr/>
              </a:pPr>
              <a:t>29/11/2019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B55B5-B316-480D-AC10-0C7B16FD991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1926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2DBBC4-6D21-48A4-A44D-9A4ACE18DAEA}" type="datetimeFigureOut">
              <a:rPr lang="es-ES" smtClean="0"/>
              <a:pPr>
                <a:defRPr/>
              </a:pPr>
              <a:t>29/11/2019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8D662-3509-4C50-B710-E4BF6C19823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93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CB69E2-A2C4-408D-8BE1-8856B1FFCD62}" type="datetimeFigureOut">
              <a:rPr lang="es-ES" smtClean="0"/>
              <a:pPr>
                <a:defRPr/>
              </a:pPr>
              <a:t>29/11/2019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0561B-2FC2-41F8-A737-E3A080AB5BB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224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028C87-3D6D-4FF9-BE86-7874F1C99498}" type="datetimeFigureOut">
              <a:rPr lang="es-ES" smtClean="0"/>
              <a:pPr>
                <a:defRPr/>
              </a:pPr>
              <a:t>29/11/2019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672D0-D109-433A-A18E-19C58A51788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0976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3653A1-5EA5-43C7-B8A3-9BA4BAB4B739}" type="datetimeFigureOut">
              <a:rPr lang="es-ES" smtClean="0"/>
              <a:pPr>
                <a:defRPr/>
              </a:pPr>
              <a:t>29/11/2019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F37545-F175-475A-889A-1E7591F8E5B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788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9AE836-FF81-42DB-85ED-48EB1FB38872}" type="datetimeFigureOut">
              <a:rPr lang="es-ES" smtClean="0"/>
              <a:pPr>
                <a:defRPr/>
              </a:pPr>
              <a:t>29/11/2019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9759D0-BF10-4E2B-9AC6-8ACB66C9A6B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184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99C321-4018-4981-B24D-AFAC7961CF5E}" type="datetimeFigureOut">
              <a:rPr lang="es-ES" smtClean="0"/>
              <a:pPr>
                <a:defRPr/>
              </a:pPr>
              <a:t>29/11/2019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EB67766-E879-43E7-A79A-BA9F7A21FEF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577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silvia.romo@educacion.Gob.e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programamos.es/trabajando-con-las-secuencias-de-instrucciones/" TargetMode="External"/><Relationship Id="rId3" Type="http://schemas.microsoft.com/office/2007/relationships/hdphoto" Target="../media/hdphoto1.wdp"/><Relationship Id="rId7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openxmlformats.org/officeDocument/2006/relationships/hyperlink" Target="http://codemooc.org/codyroby/E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JiGjrOwOz6Y" TargetMode="External"/><Relationship Id="rId3" Type="http://schemas.microsoft.com/office/2007/relationships/hdphoto" Target="../media/hdphoto1.wdp"/><Relationship Id="rId7" Type="http://schemas.openxmlformats.org/officeDocument/2006/relationships/hyperlink" Target="https://youtu.be/XqWRDab5GDw" TargetMode="External"/><Relationship Id="rId12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hyperlink" Target="http://www.youtube.com/watch?v=izpB0Cvl0tk" TargetMode="External"/><Relationship Id="rId5" Type="http://schemas.openxmlformats.org/officeDocument/2006/relationships/image" Target="../media/image5.png"/><Relationship Id="rId10" Type="http://schemas.openxmlformats.org/officeDocument/2006/relationships/hyperlink" Target="https://youtu.be/th0nbgo0PBs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youtu.be/izpB0Cvl0tk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csunplugged.org/en/" TargetMode="External"/><Relationship Id="rId3" Type="http://schemas.microsoft.com/office/2007/relationships/hdphoto" Target="../media/hdphoto1.wdp"/><Relationship Id="rId7" Type="http://schemas.openxmlformats.org/officeDocument/2006/relationships/hyperlink" Target="http://www.computacional.com.br/index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hyperlink" Target="https://code.org/curriculum/unplugged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sedweek.org/unplugged/thinkersmith" TargetMode="External"/><Relationship Id="rId13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hyperlink" Target="https://www.youtube.com/watch?v=LD-FRqa-Ht8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tef.es/Blog/conectado-o-desconectado/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intef.es/blog/se-puede-desarrollar-el-pensamiento-computacional-sin-ordenador-evidencia-cientifica/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creativecommons.org/licenses/by-sa/3.0/es/" TargetMode="External"/><Relationship Id="rId9" Type="http://schemas.openxmlformats.org/officeDocument/2006/relationships/hyperlink" Target="http://codemooc.org/codyroby/EN/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hyperlink" Target="https://en.akinator.co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1.wdp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intef.es/blog/se-puede-desarrollar-el-pensamiento-computacional-sin-ordenador-evidencia-cientifica/" TargetMode="External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386" r="-1047"/>
          <a:stretch/>
        </p:blipFill>
        <p:spPr>
          <a:xfrm>
            <a:off x="-611005" y="4064153"/>
            <a:ext cx="3361505" cy="3126648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12" name="Título 11"/>
          <p:cNvSpPr>
            <a:spLocks noGrp="1"/>
          </p:cNvSpPr>
          <p:nvPr>
            <p:ph type="ctrTitle"/>
          </p:nvPr>
        </p:nvSpPr>
        <p:spPr>
          <a:xfrm>
            <a:off x="3258211" y="2190546"/>
            <a:ext cx="7865806" cy="1661498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es-ES" sz="4800" dirty="0">
                <a:solidFill>
                  <a:schemeClr val="accent3">
                    <a:lumMod val="75000"/>
                  </a:schemeClr>
                </a:solidFill>
              </a:rPr>
              <a:t>Inteligencia artificial y pensamiento computacional sin ordenador</a:t>
            </a:r>
            <a:endParaRPr lang="es-ES" sz="4800" dirty="0">
              <a:solidFill>
                <a:schemeClr val="accent1">
                  <a:lumMod val="50000"/>
                </a:schemeClr>
              </a:solidFill>
              <a:latin typeface="Gotham Book" panose="02000603040000020004" pitchFamily="2" charset="0"/>
            </a:endParaRPr>
          </a:p>
        </p:txBody>
      </p:sp>
      <p:sp>
        <p:nvSpPr>
          <p:cNvPr id="18" name="Subtítulo 17"/>
          <p:cNvSpPr>
            <a:spLocks noGrp="1"/>
          </p:cNvSpPr>
          <p:nvPr>
            <p:ph type="subTitle" idx="1"/>
          </p:nvPr>
        </p:nvSpPr>
        <p:spPr>
          <a:xfrm>
            <a:off x="3258211" y="4064153"/>
            <a:ext cx="7865806" cy="522287"/>
          </a:xfrm>
        </p:spPr>
        <p:txBody>
          <a:bodyPr/>
          <a:lstStyle/>
          <a:p>
            <a:pPr algn="l"/>
            <a:r>
              <a:rPr lang="es-ES" sz="2800" dirty="0" smtClean="0">
                <a:solidFill>
                  <a:srgbClr val="CC3300"/>
                </a:solidFill>
                <a:latin typeface="Gotham Book" panose="02000603040000020004" pitchFamily="2" charset="0"/>
              </a:rPr>
              <a:t>Encuentro embajadores </a:t>
            </a:r>
            <a:r>
              <a:rPr lang="es-ES" sz="2800" dirty="0" err="1" smtClean="0">
                <a:solidFill>
                  <a:srgbClr val="CC3300"/>
                </a:solidFill>
                <a:latin typeface="Gotham Book" panose="02000603040000020004" pitchFamily="2" charset="0"/>
              </a:rPr>
              <a:t>AdF</a:t>
            </a:r>
            <a:r>
              <a:rPr lang="es-ES" sz="2800" dirty="0" smtClean="0">
                <a:solidFill>
                  <a:srgbClr val="CC3300"/>
                </a:solidFill>
                <a:latin typeface="Gotham Book" panose="02000603040000020004" pitchFamily="2" charset="0"/>
              </a:rPr>
              <a:t> (2019/2020)</a:t>
            </a:r>
          </a:p>
        </p:txBody>
      </p:sp>
      <p:sp>
        <p:nvSpPr>
          <p:cNvPr id="52" name="Subtítulo 17"/>
          <p:cNvSpPr txBox="1">
            <a:spLocks/>
          </p:cNvSpPr>
          <p:nvPr/>
        </p:nvSpPr>
        <p:spPr>
          <a:xfrm>
            <a:off x="3258211" y="4647021"/>
            <a:ext cx="7865806" cy="389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  <a:latin typeface="Gotham Book" panose="02000603040000020004" pitchFamily="2" charset="0"/>
              </a:rPr>
              <a:t>Silvia Romo Herrero – </a:t>
            </a:r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  <a:latin typeface="Gotham Book" panose="02000603040000020004" pitchFamily="2" charset="0"/>
                <a:hlinkClick r:id="rId4"/>
              </a:rPr>
              <a:t>silvia.romo@educacion.Gob.es</a:t>
            </a:r>
            <a:endParaRPr lang="es-ES" sz="2000" dirty="0" smtClean="0">
              <a:solidFill>
                <a:schemeClr val="bg2">
                  <a:lumMod val="25000"/>
                </a:schemeClr>
              </a:solidFill>
              <a:latin typeface="Gotham Book" panose="02000603040000020004" pitchFamily="2" charset="0"/>
            </a:endParaRPr>
          </a:p>
          <a:p>
            <a:pPr algn="l" fontAlgn="auto">
              <a:spcAft>
                <a:spcPts val="0"/>
              </a:spcAft>
            </a:pPr>
            <a:endParaRPr lang="es-ES" sz="2000" dirty="0" smtClean="0">
              <a:solidFill>
                <a:schemeClr val="bg2">
                  <a:lumMod val="25000"/>
                </a:schemeClr>
              </a:solidFill>
              <a:latin typeface="Gotham Book" panose="02000603040000020004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936" y="6042733"/>
            <a:ext cx="2886975" cy="504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865" y="6061227"/>
            <a:ext cx="3233601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6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-681820" y="-97004"/>
            <a:ext cx="13327009" cy="3126648"/>
            <a:chOff x="-681820" y="-145981"/>
            <a:chExt cx="13844367" cy="3248025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86" r="-1047"/>
            <a:stretch/>
          </p:blipFill>
          <p:spPr>
            <a:xfrm>
              <a:off x="-681820" y="-145981"/>
              <a:ext cx="3492000" cy="3248025"/>
            </a:xfrm>
            <a:prstGeom prst="rect">
              <a:avLst/>
            </a:prstGeom>
            <a:effectLst>
              <a:glow>
                <a:schemeClr val="accent1"/>
              </a:glow>
            </a:effectLst>
          </p:spPr>
        </p:pic>
        <p:cxnSp>
          <p:nvCxnSpPr>
            <p:cNvPr id="15" name="Conector recto 14"/>
            <p:cNvCxnSpPr>
              <a:stCxn id="13" idx="3"/>
            </p:cNvCxnSpPr>
            <p:nvPr/>
          </p:nvCxnSpPr>
          <p:spPr>
            <a:xfrm>
              <a:off x="2810180" y="1478032"/>
              <a:ext cx="10352367" cy="27599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9684" y="645436"/>
            <a:ext cx="8913964" cy="885165"/>
          </a:xfrm>
          <a:noFill/>
        </p:spPr>
        <p:txBody>
          <a:bodyPr>
            <a:normAutofit/>
          </a:bodyPr>
          <a:lstStyle/>
          <a:p>
            <a:r>
              <a:rPr lang="es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Resultados y conclusiones (II)</a:t>
            </a:r>
            <a:endParaRPr lang="es-ES" sz="3600" dirty="0"/>
          </a:p>
        </p:txBody>
      </p:sp>
      <p:grpSp>
        <p:nvGrpSpPr>
          <p:cNvPr id="23" name="Grupo 22"/>
          <p:cNvGrpSpPr/>
          <p:nvPr/>
        </p:nvGrpSpPr>
        <p:grpSpPr>
          <a:xfrm>
            <a:off x="502596" y="6228000"/>
            <a:ext cx="11048982" cy="460081"/>
            <a:chOff x="502596" y="6086165"/>
            <a:chExt cx="11048982" cy="460081"/>
          </a:xfrm>
        </p:grpSpPr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293" y="6095752"/>
              <a:ext cx="2474550" cy="432000"/>
            </a:xfrm>
            <a:prstGeom prst="rect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7190" y="6086165"/>
              <a:ext cx="1264388" cy="432000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96" y="6114246"/>
              <a:ext cx="2771658" cy="432000"/>
            </a:xfrm>
            <a:prstGeom prst="rect">
              <a:avLst/>
            </a:prstGeom>
          </p:spPr>
        </p:pic>
      </p:grpSp>
      <p:pic>
        <p:nvPicPr>
          <p:cNvPr id="12" name="Google Shape;153;p22"/>
          <p:cNvPicPr preferRelativeResize="0"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249" y="1794623"/>
            <a:ext cx="5803712" cy="4033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878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-681820" y="-97004"/>
            <a:ext cx="13327009" cy="3126648"/>
            <a:chOff x="-681820" y="-145981"/>
            <a:chExt cx="13844367" cy="3248025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86" r="-1047"/>
            <a:stretch/>
          </p:blipFill>
          <p:spPr>
            <a:xfrm>
              <a:off x="-681820" y="-145981"/>
              <a:ext cx="3492000" cy="3248025"/>
            </a:xfrm>
            <a:prstGeom prst="rect">
              <a:avLst/>
            </a:prstGeom>
            <a:effectLst>
              <a:glow>
                <a:schemeClr val="accent1"/>
              </a:glow>
            </a:effectLst>
          </p:spPr>
        </p:pic>
        <p:cxnSp>
          <p:nvCxnSpPr>
            <p:cNvPr id="15" name="Conector recto 14"/>
            <p:cNvCxnSpPr>
              <a:stCxn id="13" idx="3"/>
            </p:cNvCxnSpPr>
            <p:nvPr/>
          </p:nvCxnSpPr>
          <p:spPr>
            <a:xfrm>
              <a:off x="2810180" y="1478032"/>
              <a:ext cx="10352367" cy="27599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9684" y="645436"/>
            <a:ext cx="8913964" cy="885165"/>
          </a:xfrm>
          <a:noFill/>
        </p:spPr>
        <p:txBody>
          <a:bodyPr>
            <a:normAutofit/>
          </a:bodyPr>
          <a:lstStyle/>
          <a:p>
            <a:r>
              <a:rPr lang="es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Conclusiones</a:t>
            </a:r>
            <a:endParaRPr lang="es-ES" sz="3600" dirty="0"/>
          </a:p>
        </p:txBody>
      </p:sp>
      <p:grpSp>
        <p:nvGrpSpPr>
          <p:cNvPr id="23" name="Grupo 22"/>
          <p:cNvGrpSpPr/>
          <p:nvPr/>
        </p:nvGrpSpPr>
        <p:grpSpPr>
          <a:xfrm>
            <a:off x="502596" y="6228000"/>
            <a:ext cx="11048982" cy="460081"/>
            <a:chOff x="502596" y="6086165"/>
            <a:chExt cx="11048982" cy="460081"/>
          </a:xfrm>
        </p:grpSpPr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293" y="6095752"/>
              <a:ext cx="2474550" cy="432000"/>
            </a:xfrm>
            <a:prstGeom prst="rect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7190" y="6086165"/>
              <a:ext cx="1264388" cy="432000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96" y="6114246"/>
              <a:ext cx="2771658" cy="432000"/>
            </a:xfrm>
            <a:prstGeom prst="rect">
              <a:avLst/>
            </a:prstGeom>
          </p:spPr>
        </p:pic>
      </p:grpSp>
      <p:sp>
        <p:nvSpPr>
          <p:cNvPr id="3" name="Rectángulo 2"/>
          <p:cNvSpPr/>
          <p:nvPr/>
        </p:nvSpPr>
        <p:spPr>
          <a:xfrm>
            <a:off x="2679684" y="1705154"/>
            <a:ext cx="8193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" dirty="0"/>
              <a:t>Desarrollar el pensamiento computacional sin ordenador… </a:t>
            </a: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046085" y="2678972"/>
            <a:ext cx="248705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FED4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SÍ</a:t>
            </a:r>
            <a:endParaRPr lang="es-ES" sz="15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3FED4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5210" y="3002137"/>
            <a:ext cx="71183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5400" dirty="0">
                <a:solidFill>
                  <a:srgbClr val="7030A0"/>
                </a:solidFill>
              </a:rPr>
              <a:t>SE PUEDE</a:t>
            </a:r>
          </a:p>
          <a:p>
            <a:r>
              <a:rPr lang="es-ES" sz="5400" dirty="0">
                <a:solidFill>
                  <a:srgbClr val="7030A0"/>
                </a:solidFill>
              </a:rPr>
              <a:t>SE DEBE</a:t>
            </a:r>
          </a:p>
        </p:txBody>
      </p:sp>
    </p:spTree>
    <p:extLst>
      <p:ext uri="{BB962C8B-B14F-4D97-AF65-F5344CB8AC3E}">
        <p14:creationId xmlns:p14="http://schemas.microsoft.com/office/powerpoint/2010/main" val="269942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-681820" y="-97004"/>
            <a:ext cx="13327009" cy="3126648"/>
            <a:chOff x="-681820" y="-145981"/>
            <a:chExt cx="13844367" cy="3248025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86" r="-1047"/>
            <a:stretch/>
          </p:blipFill>
          <p:spPr>
            <a:xfrm>
              <a:off x="-681820" y="-145981"/>
              <a:ext cx="3492000" cy="3248025"/>
            </a:xfrm>
            <a:prstGeom prst="rect">
              <a:avLst/>
            </a:prstGeom>
            <a:effectLst>
              <a:glow>
                <a:schemeClr val="accent1"/>
              </a:glow>
            </a:effectLst>
          </p:spPr>
        </p:pic>
        <p:cxnSp>
          <p:nvCxnSpPr>
            <p:cNvPr id="15" name="Conector recto 14"/>
            <p:cNvCxnSpPr>
              <a:stCxn id="13" idx="3"/>
            </p:cNvCxnSpPr>
            <p:nvPr/>
          </p:nvCxnSpPr>
          <p:spPr>
            <a:xfrm>
              <a:off x="2810180" y="1478032"/>
              <a:ext cx="10352367" cy="27599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0000" y="645436"/>
            <a:ext cx="7993648" cy="885165"/>
          </a:xfrm>
          <a:noFill/>
        </p:spPr>
        <p:txBody>
          <a:bodyPr>
            <a:normAutofit/>
          </a:bodyPr>
          <a:lstStyle/>
          <a:p>
            <a:r>
              <a:rPr lang="es" sz="3600" dirty="0" smtClean="0"/>
              <a:t>Programado para bailar</a:t>
            </a:r>
            <a:endParaRPr lang="es-ES" sz="3600" dirty="0"/>
          </a:p>
        </p:txBody>
      </p:sp>
      <p:grpSp>
        <p:nvGrpSpPr>
          <p:cNvPr id="23" name="Grupo 22"/>
          <p:cNvGrpSpPr/>
          <p:nvPr/>
        </p:nvGrpSpPr>
        <p:grpSpPr>
          <a:xfrm>
            <a:off x="502596" y="6228000"/>
            <a:ext cx="11048982" cy="460081"/>
            <a:chOff x="502596" y="6086165"/>
            <a:chExt cx="11048982" cy="460081"/>
          </a:xfrm>
        </p:grpSpPr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293" y="6095752"/>
              <a:ext cx="2474550" cy="432000"/>
            </a:xfrm>
            <a:prstGeom prst="rect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7190" y="6086165"/>
              <a:ext cx="1264388" cy="432000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96" y="6114246"/>
              <a:ext cx="2771658" cy="432000"/>
            </a:xfrm>
            <a:prstGeom prst="rect">
              <a:avLst/>
            </a:prstGeom>
          </p:spPr>
        </p:pic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254" y="3254108"/>
            <a:ext cx="6405086" cy="170135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036983" y="171924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>
                <a:solidFill>
                  <a:srgbClr val="7030A0"/>
                </a:solidFill>
              </a:rPr>
              <a:t>¡Necesitamos dos voluntarios!</a:t>
            </a:r>
          </a:p>
          <a:p>
            <a:endParaRPr lang="es-ES" dirty="0">
              <a:solidFill>
                <a:srgbClr val="7030A0"/>
              </a:solidFill>
            </a:endParaRPr>
          </a:p>
          <a:p>
            <a:r>
              <a:rPr lang="es-ES" dirty="0">
                <a:solidFill>
                  <a:srgbClr val="7030A0"/>
                </a:solidFill>
              </a:rPr>
              <a:t>¡No hace falta saber bailar!</a:t>
            </a:r>
          </a:p>
        </p:txBody>
      </p:sp>
    </p:spTree>
    <p:extLst>
      <p:ext uri="{BB962C8B-B14F-4D97-AF65-F5344CB8AC3E}">
        <p14:creationId xmlns:p14="http://schemas.microsoft.com/office/powerpoint/2010/main" val="275266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-681820" y="-97004"/>
            <a:ext cx="13327009" cy="3126648"/>
            <a:chOff x="-681820" y="-145981"/>
            <a:chExt cx="13844367" cy="3248025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86" r="-1047"/>
            <a:stretch/>
          </p:blipFill>
          <p:spPr>
            <a:xfrm>
              <a:off x="-681820" y="-145981"/>
              <a:ext cx="3492000" cy="3248025"/>
            </a:xfrm>
            <a:prstGeom prst="rect">
              <a:avLst/>
            </a:prstGeom>
            <a:effectLst>
              <a:glow>
                <a:schemeClr val="accent1"/>
              </a:glow>
            </a:effectLst>
          </p:spPr>
        </p:pic>
        <p:cxnSp>
          <p:nvCxnSpPr>
            <p:cNvPr id="15" name="Conector recto 14"/>
            <p:cNvCxnSpPr>
              <a:stCxn id="13" idx="3"/>
            </p:cNvCxnSpPr>
            <p:nvPr/>
          </p:nvCxnSpPr>
          <p:spPr>
            <a:xfrm>
              <a:off x="2810180" y="1478032"/>
              <a:ext cx="10352367" cy="27599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0000" y="645436"/>
            <a:ext cx="7993648" cy="885165"/>
          </a:xfrm>
          <a:noFill/>
        </p:spPr>
        <p:txBody>
          <a:bodyPr>
            <a:normAutofit/>
          </a:bodyPr>
          <a:lstStyle/>
          <a:p>
            <a:r>
              <a:rPr lang="es" sz="3600" dirty="0" smtClean="0"/>
              <a:t>Programado para bailar: Objetivo</a:t>
            </a:r>
            <a:endParaRPr lang="es-ES" sz="3600" dirty="0"/>
          </a:p>
        </p:txBody>
      </p:sp>
      <p:grpSp>
        <p:nvGrpSpPr>
          <p:cNvPr id="23" name="Grupo 22"/>
          <p:cNvGrpSpPr/>
          <p:nvPr/>
        </p:nvGrpSpPr>
        <p:grpSpPr>
          <a:xfrm>
            <a:off x="502596" y="6228000"/>
            <a:ext cx="11048982" cy="460081"/>
            <a:chOff x="502596" y="6086165"/>
            <a:chExt cx="11048982" cy="460081"/>
          </a:xfrm>
        </p:grpSpPr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293" y="6095752"/>
              <a:ext cx="2474550" cy="432000"/>
            </a:xfrm>
            <a:prstGeom prst="rect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7190" y="6086165"/>
              <a:ext cx="1264388" cy="432000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96" y="6114246"/>
              <a:ext cx="2771658" cy="432000"/>
            </a:xfrm>
            <a:prstGeom prst="rect">
              <a:avLst/>
            </a:prstGeom>
          </p:spPr>
        </p:pic>
      </p:grpSp>
      <p:sp>
        <p:nvSpPr>
          <p:cNvPr id="3" name="Rectángulo 2"/>
          <p:cNvSpPr/>
          <p:nvPr/>
        </p:nvSpPr>
        <p:spPr>
          <a:xfrm>
            <a:off x="3036982" y="1719247"/>
            <a:ext cx="8145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/>
            <a:r>
              <a:rPr lang="es-ES" dirty="0">
                <a:solidFill>
                  <a:schemeClr val="accent6">
                    <a:lumMod val="50000"/>
                  </a:schemeClr>
                </a:solidFill>
              </a:rPr>
              <a:t>Conseguir que el “voluntario 1”, con las instrucciones del “voluntario 2”, lleve a cabo el baile del vídeo. ¡No vale hacer gestos! Solo hablar.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703" y="2591937"/>
            <a:ext cx="3336032" cy="222054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949347" y="5038842"/>
            <a:ext cx="8480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/>
            <a:r>
              <a:rPr lang="es-ES" u="sng" dirty="0">
                <a:solidFill>
                  <a:schemeClr val="hlink"/>
                </a:solidFill>
                <a:hlinkClick r:id="rId8"/>
              </a:rPr>
              <a:t>https://programamos.es/trabajando-con-las-secuencias-de-instrucciones/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881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-681820" y="-97004"/>
            <a:ext cx="13327009" cy="3126648"/>
            <a:chOff x="-681820" y="-145981"/>
            <a:chExt cx="13844367" cy="3248025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86" r="-1047"/>
            <a:stretch/>
          </p:blipFill>
          <p:spPr>
            <a:xfrm>
              <a:off x="-681820" y="-145981"/>
              <a:ext cx="3492000" cy="3248025"/>
            </a:xfrm>
            <a:prstGeom prst="rect">
              <a:avLst/>
            </a:prstGeom>
            <a:effectLst>
              <a:glow>
                <a:schemeClr val="accent1"/>
              </a:glow>
            </a:effectLst>
          </p:spPr>
        </p:pic>
        <p:cxnSp>
          <p:nvCxnSpPr>
            <p:cNvPr id="15" name="Conector recto 14"/>
            <p:cNvCxnSpPr>
              <a:stCxn id="13" idx="3"/>
            </p:cNvCxnSpPr>
            <p:nvPr/>
          </p:nvCxnSpPr>
          <p:spPr>
            <a:xfrm>
              <a:off x="2810180" y="1478032"/>
              <a:ext cx="10352367" cy="27599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0000" y="645436"/>
            <a:ext cx="7993648" cy="885165"/>
          </a:xfrm>
          <a:noFill/>
        </p:spPr>
        <p:txBody>
          <a:bodyPr>
            <a:normAutofit/>
          </a:bodyPr>
          <a:lstStyle/>
          <a:p>
            <a:r>
              <a:rPr lang="es" sz="3600" dirty="0" smtClean="0"/>
              <a:t>Programado para bailar: Conclusiones</a:t>
            </a:r>
            <a:endParaRPr lang="es-ES" sz="3600" dirty="0"/>
          </a:p>
        </p:txBody>
      </p:sp>
      <p:grpSp>
        <p:nvGrpSpPr>
          <p:cNvPr id="23" name="Grupo 22"/>
          <p:cNvGrpSpPr/>
          <p:nvPr/>
        </p:nvGrpSpPr>
        <p:grpSpPr>
          <a:xfrm>
            <a:off x="502596" y="6228000"/>
            <a:ext cx="11048982" cy="460081"/>
            <a:chOff x="502596" y="6086165"/>
            <a:chExt cx="11048982" cy="460081"/>
          </a:xfrm>
        </p:grpSpPr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293" y="6095752"/>
              <a:ext cx="2474550" cy="432000"/>
            </a:xfrm>
            <a:prstGeom prst="rect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7190" y="6086165"/>
              <a:ext cx="1264388" cy="432000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96" y="6114246"/>
              <a:ext cx="2771658" cy="432000"/>
            </a:xfrm>
            <a:prstGeom prst="rect">
              <a:avLst/>
            </a:prstGeom>
          </p:spPr>
        </p:pic>
      </p:grpSp>
      <p:sp>
        <p:nvSpPr>
          <p:cNvPr id="3" name="Rectángulo 2"/>
          <p:cNvSpPr/>
          <p:nvPr/>
        </p:nvSpPr>
        <p:spPr>
          <a:xfrm>
            <a:off x="3036983" y="171924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 lvl="0" indent="-285750">
              <a:buSzPts val="1800"/>
              <a:buFontTx/>
              <a:buChar char="-"/>
            </a:pPr>
            <a:r>
              <a:rPr lang="es-ES" dirty="0" smtClean="0"/>
              <a:t>Nos </a:t>
            </a:r>
            <a:r>
              <a:rPr lang="es-ES" dirty="0"/>
              <a:t>damos cuenta de que hay que ser precisos al dar las </a:t>
            </a:r>
            <a:r>
              <a:rPr lang="es-ES" dirty="0" smtClean="0"/>
              <a:t>instrucciones</a:t>
            </a:r>
          </a:p>
          <a:p>
            <a:pPr marL="400050" lvl="0" indent="-285750">
              <a:buSzPts val="1800"/>
              <a:buFontTx/>
              <a:buChar char="-"/>
            </a:pPr>
            <a:r>
              <a:rPr lang="es-ES" dirty="0" smtClean="0"/>
              <a:t>Prohibido </a:t>
            </a:r>
            <a:r>
              <a:rPr lang="es-ES" dirty="0"/>
              <a:t>decir a partir de ahora que los personajes de </a:t>
            </a:r>
            <a:r>
              <a:rPr lang="es-ES" dirty="0" err="1"/>
              <a:t>Scratch</a:t>
            </a:r>
            <a:r>
              <a:rPr lang="es-ES" dirty="0"/>
              <a:t> “no nos hacen caso”</a:t>
            </a:r>
          </a:p>
        </p:txBody>
      </p:sp>
      <p:pic>
        <p:nvPicPr>
          <p:cNvPr id="12" name="Google Shape;177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36893" y="3145935"/>
            <a:ext cx="1507350" cy="1667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76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0397" y="2919576"/>
            <a:ext cx="2832075" cy="229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080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-681820" y="-97004"/>
            <a:ext cx="13327009" cy="3126648"/>
            <a:chOff x="-681820" y="-145981"/>
            <a:chExt cx="13844367" cy="3248025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86" r="-1047"/>
            <a:stretch/>
          </p:blipFill>
          <p:spPr>
            <a:xfrm>
              <a:off x="-681820" y="-145981"/>
              <a:ext cx="3492000" cy="3248025"/>
            </a:xfrm>
            <a:prstGeom prst="rect">
              <a:avLst/>
            </a:prstGeom>
            <a:effectLst>
              <a:glow>
                <a:schemeClr val="accent1"/>
              </a:glow>
            </a:effectLst>
          </p:spPr>
        </p:pic>
        <p:cxnSp>
          <p:nvCxnSpPr>
            <p:cNvPr id="15" name="Conector recto 14"/>
            <p:cNvCxnSpPr>
              <a:stCxn id="13" idx="3"/>
            </p:cNvCxnSpPr>
            <p:nvPr/>
          </p:nvCxnSpPr>
          <p:spPr>
            <a:xfrm>
              <a:off x="2810180" y="1478032"/>
              <a:ext cx="10352367" cy="27599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06386" y="635601"/>
            <a:ext cx="7993648" cy="885165"/>
          </a:xfrm>
          <a:noFill/>
        </p:spPr>
        <p:txBody>
          <a:bodyPr>
            <a:normAutofit/>
          </a:bodyPr>
          <a:lstStyle/>
          <a:p>
            <a:r>
              <a:rPr lang="e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Cody &amp; Roby</a:t>
            </a:r>
            <a:endParaRPr lang="es-E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502596" y="6228000"/>
            <a:ext cx="11048982" cy="460081"/>
            <a:chOff x="502596" y="6086165"/>
            <a:chExt cx="11048982" cy="460081"/>
          </a:xfrm>
        </p:grpSpPr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293" y="6095752"/>
              <a:ext cx="2474550" cy="432000"/>
            </a:xfrm>
            <a:prstGeom prst="rect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7190" y="6086165"/>
              <a:ext cx="1264388" cy="432000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96" y="6114246"/>
              <a:ext cx="2771658" cy="432000"/>
            </a:xfrm>
            <a:prstGeom prst="rect">
              <a:avLst/>
            </a:prstGeom>
          </p:spPr>
        </p:pic>
      </p:grpSp>
      <p:sp>
        <p:nvSpPr>
          <p:cNvPr id="3" name="Rectángulo 2"/>
          <p:cNvSpPr/>
          <p:nvPr/>
        </p:nvSpPr>
        <p:spPr>
          <a:xfrm>
            <a:off x="3036983" y="171924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1600"/>
              </a:spcBef>
            </a:pPr>
            <a:r>
              <a:rPr lang="es-ES" u="sng" dirty="0">
                <a:solidFill>
                  <a:schemeClr val="accent5"/>
                </a:solidFill>
                <a:hlinkClick r:id="rId7"/>
              </a:rPr>
              <a:t>http://codemooc.org/codyroby/EN/</a:t>
            </a:r>
            <a:endParaRPr lang="es-ES" dirty="0"/>
          </a:p>
          <a:p>
            <a:endParaRPr lang="es-ES" dirty="0">
              <a:solidFill>
                <a:srgbClr val="7030A0"/>
              </a:solidFill>
            </a:endParaRPr>
          </a:p>
        </p:txBody>
      </p:sp>
      <p:pic>
        <p:nvPicPr>
          <p:cNvPr id="12" name="Google Shape;241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84553" y="2251012"/>
            <a:ext cx="4894308" cy="330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2128207" y="2517604"/>
            <a:ext cx="35847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2900">
              <a:buSzPts val="1800"/>
              <a:buChar char="●"/>
            </a:pP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Juego de cartas</a:t>
            </a:r>
          </a:p>
          <a:p>
            <a:pPr marL="457200" lvl="0" indent="-342900">
              <a:buSzPts val="1800"/>
              <a:buChar char="●"/>
            </a:pP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Filosofía DIY</a:t>
            </a:r>
          </a:p>
          <a:p>
            <a:pPr marL="457200" lvl="0" indent="-342900">
              <a:buSzPts val="1800"/>
              <a:buChar char="●"/>
            </a:pP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Apto para primaria y para secundaria</a:t>
            </a:r>
          </a:p>
          <a:p>
            <a:pPr marL="457200" lvl="0" indent="-342900">
              <a:buSzPts val="1800"/>
              <a:buChar char="●"/>
            </a:pP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Posibilidad de inventar nuevas formas de juego</a:t>
            </a:r>
          </a:p>
        </p:txBody>
      </p:sp>
    </p:spTree>
    <p:extLst>
      <p:ext uri="{BB962C8B-B14F-4D97-AF65-F5344CB8AC3E}">
        <p14:creationId xmlns:p14="http://schemas.microsoft.com/office/powerpoint/2010/main" val="288020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-681820" y="-97004"/>
            <a:ext cx="13327009" cy="3126648"/>
            <a:chOff x="-681820" y="-145981"/>
            <a:chExt cx="13844367" cy="3248025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86" r="-1047"/>
            <a:stretch/>
          </p:blipFill>
          <p:spPr>
            <a:xfrm>
              <a:off x="-681820" y="-145981"/>
              <a:ext cx="3492000" cy="3248025"/>
            </a:xfrm>
            <a:prstGeom prst="rect">
              <a:avLst/>
            </a:prstGeom>
            <a:effectLst>
              <a:glow>
                <a:schemeClr val="accent1"/>
              </a:glow>
            </a:effectLst>
          </p:spPr>
        </p:pic>
        <p:cxnSp>
          <p:nvCxnSpPr>
            <p:cNvPr id="15" name="Conector recto 14"/>
            <p:cNvCxnSpPr>
              <a:stCxn id="13" idx="3"/>
            </p:cNvCxnSpPr>
            <p:nvPr/>
          </p:nvCxnSpPr>
          <p:spPr>
            <a:xfrm>
              <a:off x="2810180" y="1478032"/>
              <a:ext cx="10352367" cy="27599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0000" y="645436"/>
            <a:ext cx="7993648" cy="885165"/>
          </a:xfrm>
          <a:noFill/>
        </p:spPr>
        <p:txBody>
          <a:bodyPr>
            <a:normAutofit/>
          </a:bodyPr>
          <a:lstStyle/>
          <a:p>
            <a:r>
              <a:rPr lang="e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Cody &amp; Roby: Cartas básicas (primaria)</a:t>
            </a:r>
            <a:endParaRPr lang="es-E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502596" y="6228000"/>
            <a:ext cx="11048982" cy="460081"/>
            <a:chOff x="502596" y="6086165"/>
            <a:chExt cx="11048982" cy="460081"/>
          </a:xfrm>
        </p:grpSpPr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293" y="6095752"/>
              <a:ext cx="2474550" cy="432000"/>
            </a:xfrm>
            <a:prstGeom prst="rect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7190" y="6086165"/>
              <a:ext cx="1264388" cy="432000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96" y="6114246"/>
              <a:ext cx="2771658" cy="432000"/>
            </a:xfrm>
            <a:prstGeom prst="rect">
              <a:avLst/>
            </a:prstGeom>
          </p:spPr>
        </p:pic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4254" y="1637835"/>
            <a:ext cx="6927197" cy="419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8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-681820" y="-97004"/>
            <a:ext cx="13327009" cy="3126648"/>
            <a:chOff x="-681820" y="-145981"/>
            <a:chExt cx="13844367" cy="3248025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86" r="-1047"/>
            <a:stretch/>
          </p:blipFill>
          <p:spPr>
            <a:xfrm>
              <a:off x="-681820" y="-145981"/>
              <a:ext cx="3492000" cy="3248025"/>
            </a:xfrm>
            <a:prstGeom prst="rect">
              <a:avLst/>
            </a:prstGeom>
            <a:effectLst>
              <a:glow>
                <a:schemeClr val="accent1"/>
              </a:glow>
            </a:effectLst>
          </p:spPr>
        </p:pic>
        <p:cxnSp>
          <p:nvCxnSpPr>
            <p:cNvPr id="15" name="Conector recto 14"/>
            <p:cNvCxnSpPr>
              <a:stCxn id="13" idx="3"/>
            </p:cNvCxnSpPr>
            <p:nvPr/>
          </p:nvCxnSpPr>
          <p:spPr>
            <a:xfrm>
              <a:off x="2810180" y="1478032"/>
              <a:ext cx="10352367" cy="27599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0000" y="645436"/>
            <a:ext cx="7993648" cy="885165"/>
          </a:xfrm>
          <a:noFill/>
        </p:spPr>
        <p:txBody>
          <a:bodyPr>
            <a:normAutofit/>
          </a:bodyPr>
          <a:lstStyle/>
          <a:p>
            <a:r>
              <a:rPr lang="e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Cody &amp; Roby: </a:t>
            </a:r>
            <a:r>
              <a:rPr lang="e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avanzadas(primaria</a:t>
            </a:r>
            <a:r>
              <a:rPr lang="e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endParaRPr lang="es-E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502596" y="6228000"/>
            <a:ext cx="11048982" cy="460081"/>
            <a:chOff x="502596" y="6086165"/>
            <a:chExt cx="11048982" cy="460081"/>
          </a:xfrm>
        </p:grpSpPr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293" y="6095752"/>
              <a:ext cx="2474550" cy="432000"/>
            </a:xfrm>
            <a:prstGeom prst="rect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7190" y="6086165"/>
              <a:ext cx="1264388" cy="432000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96" y="6114246"/>
              <a:ext cx="2771658" cy="432000"/>
            </a:xfrm>
            <a:prstGeom prst="rect">
              <a:avLst/>
            </a:prstGeom>
          </p:spPr>
        </p:pic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8262" y="1982726"/>
            <a:ext cx="8027299" cy="385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-681820" y="-97004"/>
            <a:ext cx="13327009" cy="3126648"/>
            <a:chOff x="-681820" y="-145981"/>
            <a:chExt cx="13844367" cy="3248025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86" r="-1047"/>
            <a:stretch/>
          </p:blipFill>
          <p:spPr>
            <a:xfrm>
              <a:off x="-681820" y="-145981"/>
              <a:ext cx="3492000" cy="3248025"/>
            </a:xfrm>
            <a:prstGeom prst="rect">
              <a:avLst/>
            </a:prstGeom>
            <a:effectLst>
              <a:glow>
                <a:schemeClr val="accent1"/>
              </a:glow>
            </a:effectLst>
          </p:spPr>
        </p:pic>
        <p:cxnSp>
          <p:nvCxnSpPr>
            <p:cNvPr id="15" name="Conector recto 14"/>
            <p:cNvCxnSpPr>
              <a:stCxn id="13" idx="3"/>
            </p:cNvCxnSpPr>
            <p:nvPr/>
          </p:nvCxnSpPr>
          <p:spPr>
            <a:xfrm>
              <a:off x="2810180" y="1478032"/>
              <a:ext cx="10352367" cy="27599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74017" y="607723"/>
            <a:ext cx="7993648" cy="885165"/>
          </a:xfrm>
          <a:noFill/>
        </p:spPr>
        <p:txBody>
          <a:bodyPr>
            <a:normAutofit/>
          </a:bodyPr>
          <a:lstStyle/>
          <a:p>
            <a:r>
              <a:rPr lang="e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Cody &amp; Roby: </a:t>
            </a:r>
            <a:r>
              <a:rPr lang="e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algunas formas de juego</a:t>
            </a:r>
            <a:endParaRPr lang="es-E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502596" y="6228000"/>
            <a:ext cx="11048982" cy="460081"/>
            <a:chOff x="502596" y="6086165"/>
            <a:chExt cx="11048982" cy="460081"/>
          </a:xfrm>
        </p:grpSpPr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293" y="6095752"/>
              <a:ext cx="2474550" cy="432000"/>
            </a:xfrm>
            <a:prstGeom prst="rect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7190" y="6086165"/>
              <a:ext cx="1264388" cy="432000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96" y="6114246"/>
              <a:ext cx="2771658" cy="432000"/>
            </a:xfrm>
            <a:prstGeom prst="rect">
              <a:avLst/>
            </a:prstGeom>
          </p:spPr>
        </p:pic>
      </p:grpSp>
      <p:sp>
        <p:nvSpPr>
          <p:cNvPr id="4" name="Rectángulo 3"/>
          <p:cNvSpPr/>
          <p:nvPr/>
        </p:nvSpPr>
        <p:spPr>
          <a:xfrm>
            <a:off x="2694532" y="1893596"/>
            <a:ext cx="39920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s-ES" u="sng" dirty="0">
                <a:solidFill>
                  <a:schemeClr val="hlink"/>
                </a:solidFill>
                <a:hlinkClick r:id="rId7"/>
              </a:rPr>
              <a:t>Rellenar todo</a:t>
            </a:r>
            <a:endParaRPr lang="es-ES" dirty="0"/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s-ES" u="sng" dirty="0">
                <a:solidFill>
                  <a:schemeClr val="hlink"/>
                </a:solidFill>
                <a:hlinkClick r:id="rId8"/>
              </a:rPr>
              <a:t>El duelo</a:t>
            </a:r>
            <a:endParaRPr lang="es-ES" dirty="0"/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s-ES" u="sng" dirty="0">
                <a:solidFill>
                  <a:schemeClr val="hlink"/>
                </a:solidFill>
                <a:hlinkClick r:id="rId9"/>
              </a:rPr>
              <a:t>La carrera</a:t>
            </a:r>
            <a:endParaRPr lang="es-ES" dirty="0"/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s-ES" u="sng" dirty="0">
                <a:solidFill>
                  <a:schemeClr val="hlink"/>
                </a:solidFill>
                <a:hlinkClick r:id="rId10"/>
              </a:rPr>
              <a:t>La serpiente</a:t>
            </a:r>
            <a:endParaRPr lang="es-ES" dirty="0"/>
          </a:p>
        </p:txBody>
      </p:sp>
      <p:pic>
        <p:nvPicPr>
          <p:cNvPr id="12" name="Google Shape;274;p33" descr="Silent video tutorial showing how to play the Race game with the Europe Code Week edition of Cody Roby.&#10;&#10;http://codeweek.it/codyroby/ &#10;#codyroby&#10;#codeEU" title="CodyRoby game: the Race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044751" y="1893596"/>
            <a:ext cx="4733450" cy="3476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276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-681820" y="-97004"/>
            <a:ext cx="13327009" cy="3126648"/>
            <a:chOff x="-681820" y="-145981"/>
            <a:chExt cx="13844367" cy="3248025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86" r="-1047"/>
            <a:stretch/>
          </p:blipFill>
          <p:spPr>
            <a:xfrm>
              <a:off x="-681820" y="-145981"/>
              <a:ext cx="3492000" cy="3248025"/>
            </a:xfrm>
            <a:prstGeom prst="rect">
              <a:avLst/>
            </a:prstGeom>
            <a:effectLst>
              <a:glow>
                <a:schemeClr val="accent1"/>
              </a:glow>
            </a:effectLst>
          </p:spPr>
        </p:pic>
        <p:cxnSp>
          <p:nvCxnSpPr>
            <p:cNvPr id="15" name="Conector recto 14"/>
            <p:cNvCxnSpPr>
              <a:stCxn id="13" idx="3"/>
            </p:cNvCxnSpPr>
            <p:nvPr/>
          </p:nvCxnSpPr>
          <p:spPr>
            <a:xfrm>
              <a:off x="2810180" y="1478032"/>
              <a:ext cx="10352367" cy="27599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0000" y="645436"/>
            <a:ext cx="7993648" cy="885165"/>
          </a:xfrm>
          <a:noFill/>
        </p:spPr>
        <p:txBody>
          <a:bodyPr>
            <a:normAutofit/>
          </a:bodyPr>
          <a:lstStyle/>
          <a:p>
            <a:r>
              <a:rPr lang="e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Más actividades </a:t>
            </a:r>
            <a:endParaRPr lang="es-E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502596" y="6228000"/>
            <a:ext cx="11048982" cy="460081"/>
            <a:chOff x="502596" y="6086165"/>
            <a:chExt cx="11048982" cy="460081"/>
          </a:xfrm>
        </p:grpSpPr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293" y="6095752"/>
              <a:ext cx="2474550" cy="432000"/>
            </a:xfrm>
            <a:prstGeom prst="rect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7190" y="6086165"/>
              <a:ext cx="1264388" cy="432000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96" y="6114246"/>
              <a:ext cx="2771658" cy="432000"/>
            </a:xfrm>
            <a:prstGeom prst="rect">
              <a:avLst/>
            </a:prstGeom>
          </p:spPr>
        </p:pic>
      </p:grpSp>
      <p:sp>
        <p:nvSpPr>
          <p:cNvPr id="4" name="Rectángulo 3"/>
          <p:cNvSpPr/>
          <p:nvPr/>
        </p:nvSpPr>
        <p:spPr>
          <a:xfrm>
            <a:off x="3048000" y="2762151"/>
            <a:ext cx="6096000" cy="13336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0"/>
              </a:spcBef>
            </a:pPr>
            <a:r>
              <a:rPr lang="es-ES" u="sng" dirty="0">
                <a:solidFill>
                  <a:schemeClr val="hlink"/>
                </a:solidFill>
                <a:hlinkClick r:id="rId7"/>
              </a:rPr>
              <a:t>http://www.computacional.com.br/index.html</a:t>
            </a:r>
            <a:endParaRPr lang="es-ES" dirty="0"/>
          </a:p>
          <a:p>
            <a:pPr lvl="0">
              <a:spcBef>
                <a:spcPts val="1600"/>
              </a:spcBef>
            </a:pPr>
            <a:r>
              <a:rPr lang="es-ES" u="sng" dirty="0">
                <a:solidFill>
                  <a:schemeClr val="hlink"/>
                </a:solidFill>
                <a:hlinkClick r:id="rId8"/>
              </a:rPr>
              <a:t>https://csunplugged.org/en/</a:t>
            </a:r>
            <a:endParaRPr lang="es-ES" dirty="0"/>
          </a:p>
          <a:p>
            <a:pPr lvl="0">
              <a:spcBef>
                <a:spcPts val="1600"/>
              </a:spcBef>
            </a:pPr>
            <a:r>
              <a:rPr lang="es-ES" u="sng" dirty="0">
                <a:solidFill>
                  <a:schemeClr val="hlink"/>
                </a:solidFill>
                <a:hlinkClick r:id="rId9"/>
              </a:rPr>
              <a:t>https://code.org/curriculum/unplugged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1719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-681820" y="-97004"/>
            <a:ext cx="13327009" cy="3126648"/>
            <a:chOff x="-681820" y="-145981"/>
            <a:chExt cx="13844367" cy="3248025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86" r="-1047"/>
            <a:stretch/>
          </p:blipFill>
          <p:spPr>
            <a:xfrm>
              <a:off x="-681820" y="-145981"/>
              <a:ext cx="3492000" cy="3248025"/>
            </a:xfrm>
            <a:prstGeom prst="rect">
              <a:avLst/>
            </a:prstGeom>
            <a:effectLst>
              <a:glow>
                <a:schemeClr val="accent1"/>
              </a:glow>
            </a:effectLst>
          </p:spPr>
        </p:pic>
        <p:cxnSp>
          <p:nvCxnSpPr>
            <p:cNvPr id="15" name="Conector recto 14"/>
            <p:cNvCxnSpPr>
              <a:stCxn id="13" idx="3"/>
            </p:cNvCxnSpPr>
            <p:nvPr/>
          </p:nvCxnSpPr>
          <p:spPr>
            <a:xfrm>
              <a:off x="2810180" y="1478032"/>
              <a:ext cx="10352367" cy="27599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0000" y="645436"/>
            <a:ext cx="7993648" cy="885165"/>
          </a:xfrm>
          <a:noFill/>
        </p:spPr>
        <p:txBody>
          <a:bodyPr>
            <a:normAutofit/>
          </a:bodyPr>
          <a:lstStyle/>
          <a:p>
            <a:r>
              <a:rPr lang="es" sz="3600" dirty="0"/>
              <a:t>Licencia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00000" y="1800000"/>
            <a:ext cx="6509085" cy="393510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ES" dirty="0" smtClean="0"/>
              <a:t>Este </a:t>
            </a:r>
            <a:r>
              <a:rPr lang="es-ES" dirty="0"/>
              <a:t>documento se distribuye bajo licencia “Reconocimiento-</a:t>
            </a:r>
            <a:r>
              <a:rPr lang="es-ES" dirty="0" err="1"/>
              <a:t>CompartirIgual</a:t>
            </a:r>
            <a:r>
              <a:rPr lang="es-ES" dirty="0"/>
              <a:t> 3.0 España” de </a:t>
            </a:r>
            <a:r>
              <a:rPr lang="es-ES" dirty="0" err="1"/>
              <a:t>Creative</a:t>
            </a:r>
            <a:r>
              <a:rPr lang="es-ES" dirty="0"/>
              <a:t> </a:t>
            </a:r>
            <a:r>
              <a:rPr lang="es-ES" dirty="0" err="1"/>
              <a:t>Commons</a:t>
            </a:r>
            <a:r>
              <a:rPr lang="es-ES" dirty="0"/>
              <a:t>. </a:t>
            </a:r>
            <a:r>
              <a:rPr lang="es-ES" u="sng" dirty="0">
                <a:solidFill>
                  <a:schemeClr val="accent3">
                    <a:lumMod val="20000"/>
                    <a:lumOff val="80000"/>
                  </a:schemeClr>
                </a:solidFill>
                <a:hlinkClick r:id="rId4"/>
              </a:rPr>
              <a:t>https://creativecommons.org/licenses/by-sa/3.0/es/</a:t>
            </a:r>
            <a:r>
              <a:rPr lang="es-ES" u="sng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es-ES" u="sng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Los experimentos sobre desarrollo del pensamiento computacional sin ordenador se pueden consultar en:</a:t>
            </a:r>
            <a:br>
              <a:rPr lang="es-ES" dirty="0"/>
            </a:br>
            <a:r>
              <a:rPr lang="es-ES" u="sng" dirty="0">
                <a:solidFill>
                  <a:schemeClr val="accent3">
                    <a:lumMod val="75000"/>
                  </a:schemeClr>
                </a:solidFill>
                <a:hlinkClick r:id="rId5"/>
              </a:rPr>
              <a:t>https://intef.es/blog/se-puede-desarrollar-el-pensamiento-computacional-sin-ordenador-evidencia-cientifica/</a:t>
            </a:r>
            <a:r>
              <a:rPr lang="es-ES" u="sng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s-ES" u="sng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ES" u="sng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s-ES" u="sng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ES" u="sng" dirty="0">
                <a:solidFill>
                  <a:schemeClr val="hlink"/>
                </a:solidFill>
                <a:hlinkClick r:id="rId6"/>
              </a:rPr>
              <a:t>https://intef.es/Blog/conectado-o-desconectado/</a:t>
            </a:r>
            <a:r>
              <a:rPr lang="es-ES" u="sng" dirty="0">
                <a:solidFill>
                  <a:schemeClr val="hlink"/>
                </a:solidFill>
              </a:rPr>
              <a:t/>
            </a:r>
            <a:br>
              <a:rPr lang="es-ES" u="sng" dirty="0">
                <a:solidFill>
                  <a:schemeClr val="hlink"/>
                </a:solidFill>
              </a:rPr>
            </a:br>
            <a:r>
              <a:rPr lang="es-ES" dirty="0">
                <a:hlinkClick r:id="rId7"/>
              </a:rPr>
              <a:t>https://www.youtube.com/watch?v=LD-FRqa-Ht8</a:t>
            </a:r>
            <a:r>
              <a:rPr lang="es-ES" u="sng" dirty="0">
                <a:solidFill>
                  <a:schemeClr val="hlink"/>
                </a:solidFill>
              </a:rPr>
              <a:t/>
            </a:r>
            <a:br>
              <a:rPr lang="es-ES" u="sng" dirty="0">
                <a:solidFill>
                  <a:schemeClr val="hlink"/>
                </a:solidFill>
              </a:rPr>
            </a:br>
            <a:r>
              <a:rPr lang="es-ES" u="sng" dirty="0">
                <a:solidFill>
                  <a:schemeClr val="hlink"/>
                </a:solidFill>
              </a:rPr>
              <a:t/>
            </a:r>
            <a:br>
              <a:rPr lang="es-ES" u="sng" dirty="0">
                <a:solidFill>
                  <a:schemeClr val="hlink"/>
                </a:solidFill>
              </a:rPr>
            </a:br>
            <a:r>
              <a:rPr lang="es-ES" dirty="0"/>
              <a:t>Algunos recursos relacionados con “</a:t>
            </a:r>
            <a:r>
              <a:rPr lang="es-ES" dirty="0" err="1"/>
              <a:t>My</a:t>
            </a:r>
            <a:r>
              <a:rPr lang="es-ES" dirty="0"/>
              <a:t> </a:t>
            </a:r>
            <a:r>
              <a:rPr lang="es-ES" dirty="0" err="1"/>
              <a:t>robotic</a:t>
            </a:r>
            <a:r>
              <a:rPr lang="es-ES" dirty="0"/>
              <a:t> </a:t>
            </a:r>
            <a:r>
              <a:rPr lang="es-ES" dirty="0" err="1"/>
              <a:t>friends</a:t>
            </a:r>
            <a:r>
              <a:rPr lang="es-ES" dirty="0"/>
              <a:t>” se han obtenido de:</a:t>
            </a:r>
            <a:br>
              <a:rPr lang="es-ES" dirty="0"/>
            </a:br>
            <a:r>
              <a:rPr lang="es-ES" u="sng" dirty="0">
                <a:solidFill>
                  <a:schemeClr val="accent3">
                    <a:lumMod val="75000"/>
                  </a:schemeClr>
                </a:solidFill>
                <a:hlinkClick r:id="rId8"/>
              </a:rPr>
              <a:t>https://csedweek.org/unplugged/thinkersmith</a:t>
            </a:r>
            <a:r>
              <a:rPr lang="es-ES" u="sng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s-ES" u="sng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Algunos recursos relacionados con “</a:t>
            </a:r>
            <a:r>
              <a:rPr lang="es-ES" dirty="0" err="1"/>
              <a:t>Cody</a:t>
            </a:r>
            <a:r>
              <a:rPr lang="es-ES" dirty="0"/>
              <a:t> &amp; </a:t>
            </a:r>
            <a:r>
              <a:rPr lang="es-ES" dirty="0" err="1"/>
              <a:t>Roby</a:t>
            </a:r>
            <a:r>
              <a:rPr lang="es-ES" dirty="0"/>
              <a:t>” se han obtenido de:</a:t>
            </a:r>
            <a:br>
              <a:rPr lang="es-ES" dirty="0"/>
            </a:br>
            <a:r>
              <a:rPr lang="es-ES" u="sng" dirty="0">
                <a:solidFill>
                  <a:schemeClr val="accent5"/>
                </a:solidFill>
                <a:hlinkClick r:id="rId9"/>
              </a:rPr>
              <a:t>http://codemooc.org/codyroby/EN/</a:t>
            </a:r>
            <a:endParaRPr lang="es-ES" dirty="0">
              <a:latin typeface="Gotham Book" panose="02000603040000020004" pitchFamily="2" charset="0"/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502596" y="6228000"/>
            <a:ext cx="11048982" cy="460081"/>
            <a:chOff x="502596" y="6086165"/>
            <a:chExt cx="11048982" cy="460081"/>
          </a:xfrm>
        </p:grpSpPr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293" y="6095752"/>
              <a:ext cx="2474550" cy="432000"/>
            </a:xfrm>
            <a:prstGeom prst="rect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7190" y="6086165"/>
              <a:ext cx="1264388" cy="432000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96" y="6114246"/>
              <a:ext cx="2771658" cy="432000"/>
            </a:xfrm>
            <a:prstGeom prst="rect">
              <a:avLst/>
            </a:prstGeom>
          </p:spPr>
        </p:pic>
      </p:grpSp>
      <p:pic>
        <p:nvPicPr>
          <p:cNvPr id="14" name="Google Shape;85;p15" descr="by-sa_petit.p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59405" y="3508322"/>
            <a:ext cx="1641782" cy="518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786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-681820" y="-97004"/>
            <a:ext cx="13327009" cy="3126648"/>
            <a:chOff x="-681820" y="-145981"/>
            <a:chExt cx="13844367" cy="3248025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86" r="-1047"/>
            <a:stretch/>
          </p:blipFill>
          <p:spPr>
            <a:xfrm>
              <a:off x="-681820" y="-145981"/>
              <a:ext cx="3492000" cy="3248025"/>
            </a:xfrm>
            <a:prstGeom prst="rect">
              <a:avLst/>
            </a:prstGeom>
            <a:effectLst>
              <a:glow>
                <a:schemeClr val="accent1"/>
              </a:glow>
            </a:effectLst>
          </p:spPr>
        </p:pic>
        <p:cxnSp>
          <p:nvCxnSpPr>
            <p:cNvPr id="15" name="Conector recto 14"/>
            <p:cNvCxnSpPr>
              <a:stCxn id="13" idx="3"/>
            </p:cNvCxnSpPr>
            <p:nvPr/>
          </p:nvCxnSpPr>
          <p:spPr>
            <a:xfrm>
              <a:off x="2810180" y="1478032"/>
              <a:ext cx="10352367" cy="27599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0000" y="645436"/>
            <a:ext cx="7993648" cy="885165"/>
          </a:xfrm>
          <a:noFill/>
        </p:spPr>
        <p:txBody>
          <a:bodyPr>
            <a:normAutofit/>
          </a:bodyPr>
          <a:lstStyle/>
          <a:p>
            <a:r>
              <a:rPr lang="e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Más actividades </a:t>
            </a:r>
            <a:endParaRPr lang="es-E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502596" y="6228000"/>
            <a:ext cx="11048982" cy="460081"/>
            <a:chOff x="502596" y="6086165"/>
            <a:chExt cx="11048982" cy="460081"/>
          </a:xfrm>
        </p:grpSpPr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293" y="6095752"/>
              <a:ext cx="2474550" cy="432000"/>
            </a:xfrm>
            <a:prstGeom prst="rect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7190" y="6086165"/>
              <a:ext cx="1264388" cy="432000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96" y="6114246"/>
              <a:ext cx="2771658" cy="432000"/>
            </a:xfrm>
            <a:prstGeom prst="rect">
              <a:avLst/>
            </a:prstGeom>
          </p:spPr>
        </p:pic>
      </p:grpSp>
      <p:sp>
        <p:nvSpPr>
          <p:cNvPr id="11" name="CuadroTexto 10"/>
          <p:cNvSpPr txBox="1"/>
          <p:nvPr/>
        </p:nvSpPr>
        <p:spPr>
          <a:xfrm>
            <a:off x="3014784" y="2141521"/>
            <a:ext cx="3816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accent6">
                    <a:lumMod val="50000"/>
                  </a:schemeClr>
                </a:solidFill>
              </a:rPr>
              <a:t>La IA ha ido incorporando sistemas de aprendizaje.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400" dirty="0" smtClean="0">
                <a:solidFill>
                  <a:schemeClr val="accent6">
                    <a:lumMod val="50000"/>
                  </a:schemeClr>
                </a:solidFill>
              </a:rPr>
              <a:t>En muchos casos no se trata de máquinas que aprenden por sí solas, sino de sistemas que son entrenados constantemente a partir de árboles de decisión.</a:t>
            </a:r>
          </a:p>
          <a:p>
            <a:r>
              <a:rPr lang="es-ES" sz="1400" dirty="0" err="1" smtClean="0">
                <a:solidFill>
                  <a:schemeClr val="accent6">
                    <a:lumMod val="50000"/>
                  </a:schemeClr>
                </a:solidFill>
              </a:rPr>
              <a:t>Akinator</a:t>
            </a:r>
            <a:r>
              <a:rPr lang="es-ES" sz="1400" dirty="0" smtClean="0">
                <a:solidFill>
                  <a:schemeClr val="accent6">
                    <a:lumMod val="50000"/>
                  </a:schemeClr>
                </a:solidFill>
              </a:rPr>
              <a:t> es un sistema entrenado que te hace pensar en alguna persona. A base de preguntas y respuestas acaba adivinando (o no) en quién piensas.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400" dirty="0" smtClean="0">
                <a:solidFill>
                  <a:schemeClr val="accent6">
                    <a:lumMod val="50000"/>
                  </a:schemeClr>
                </a:solidFill>
              </a:rPr>
              <a:t>Cada vez que juegas estás alimentando el árbol de decisión.</a:t>
            </a:r>
            <a:endParaRPr lang="es-E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9012" y="1713829"/>
            <a:ext cx="2736304" cy="334437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0568" y="4819177"/>
            <a:ext cx="2428571" cy="50476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100726" y="5245431"/>
            <a:ext cx="2499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hlinkClick r:id="rId9"/>
              </a:rPr>
              <a:t>https://en.akinator.com/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424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-681820" y="-97004"/>
            <a:ext cx="13327009" cy="3126648"/>
            <a:chOff x="-681820" y="-145981"/>
            <a:chExt cx="13844367" cy="3248025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86" r="-1047"/>
            <a:stretch/>
          </p:blipFill>
          <p:spPr>
            <a:xfrm>
              <a:off x="-681820" y="-145981"/>
              <a:ext cx="3492000" cy="3248025"/>
            </a:xfrm>
            <a:prstGeom prst="rect">
              <a:avLst/>
            </a:prstGeom>
            <a:effectLst>
              <a:glow>
                <a:schemeClr val="accent1"/>
              </a:glow>
            </a:effectLst>
          </p:spPr>
        </p:pic>
        <p:cxnSp>
          <p:nvCxnSpPr>
            <p:cNvPr id="15" name="Conector recto 14"/>
            <p:cNvCxnSpPr>
              <a:stCxn id="13" idx="3"/>
            </p:cNvCxnSpPr>
            <p:nvPr/>
          </p:nvCxnSpPr>
          <p:spPr>
            <a:xfrm>
              <a:off x="2810180" y="1478032"/>
              <a:ext cx="10352367" cy="27599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7083" y="645436"/>
            <a:ext cx="9036565" cy="885165"/>
          </a:xfrm>
          <a:noFill/>
        </p:spPr>
        <p:txBody>
          <a:bodyPr>
            <a:normAutofit/>
          </a:bodyPr>
          <a:lstStyle/>
          <a:p>
            <a:r>
              <a:rPr lang="e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Construcción unplugged de un árbol de decisión</a:t>
            </a:r>
            <a:endParaRPr lang="es-E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502596" y="6228000"/>
            <a:ext cx="11048982" cy="460081"/>
            <a:chOff x="502596" y="6086165"/>
            <a:chExt cx="11048982" cy="460081"/>
          </a:xfrm>
        </p:grpSpPr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293" y="6095752"/>
              <a:ext cx="2474550" cy="432000"/>
            </a:xfrm>
            <a:prstGeom prst="rect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7190" y="6086165"/>
              <a:ext cx="1264388" cy="432000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96" y="6114246"/>
              <a:ext cx="2771658" cy="432000"/>
            </a:xfrm>
            <a:prstGeom prst="rect">
              <a:avLst/>
            </a:prstGeom>
          </p:spPr>
        </p:pic>
      </p:grpSp>
      <p:sp>
        <p:nvSpPr>
          <p:cNvPr id="3" name="Rectángulo 2"/>
          <p:cNvSpPr/>
          <p:nvPr/>
        </p:nvSpPr>
        <p:spPr>
          <a:xfrm>
            <a:off x="2821422" y="1889820"/>
            <a:ext cx="73421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La Inteligencia Artificial está </a:t>
            </a:r>
            <a:r>
              <a:rPr lang="es-ES" dirty="0"/>
              <a:t>muy relacionada con los árboles de decisión.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Entender el concepto de cómo funcionan será muy útil para comprender el funcionamiento práctico de la IA.</a:t>
            </a:r>
          </a:p>
        </p:txBody>
      </p:sp>
    </p:spTree>
    <p:extLst>
      <p:ext uri="{BB962C8B-B14F-4D97-AF65-F5344CB8AC3E}">
        <p14:creationId xmlns:p14="http://schemas.microsoft.com/office/powerpoint/2010/main" val="129690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-681820" y="-97004"/>
            <a:ext cx="13327009" cy="3126648"/>
            <a:chOff x="-681820" y="-145981"/>
            <a:chExt cx="13844367" cy="3248025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86" r="-1047"/>
            <a:stretch/>
          </p:blipFill>
          <p:spPr>
            <a:xfrm>
              <a:off x="-681820" y="-145981"/>
              <a:ext cx="3492000" cy="3248025"/>
            </a:xfrm>
            <a:prstGeom prst="rect">
              <a:avLst/>
            </a:prstGeom>
            <a:effectLst>
              <a:glow>
                <a:schemeClr val="accent1"/>
              </a:glow>
            </a:effectLst>
          </p:spPr>
        </p:pic>
        <p:cxnSp>
          <p:nvCxnSpPr>
            <p:cNvPr id="15" name="Conector recto 14"/>
            <p:cNvCxnSpPr>
              <a:stCxn id="13" idx="3"/>
            </p:cNvCxnSpPr>
            <p:nvPr/>
          </p:nvCxnSpPr>
          <p:spPr>
            <a:xfrm>
              <a:off x="2810180" y="1478032"/>
              <a:ext cx="10352367" cy="27599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6489" y="645436"/>
            <a:ext cx="8737159" cy="885165"/>
          </a:xfrm>
          <a:noFill/>
        </p:spPr>
        <p:txBody>
          <a:bodyPr>
            <a:normAutofit fontScale="90000"/>
          </a:bodyPr>
          <a:lstStyle/>
          <a:p>
            <a:r>
              <a:rPr lang="es-E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Construcción unplugged de un árbol de </a:t>
            </a:r>
            <a:r>
              <a:rPr lang="es-E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decisión (II)</a:t>
            </a:r>
            <a:endParaRPr lang="es-E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502596" y="6228000"/>
            <a:ext cx="11048982" cy="460081"/>
            <a:chOff x="502596" y="6086165"/>
            <a:chExt cx="11048982" cy="460081"/>
          </a:xfrm>
        </p:grpSpPr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293" y="6095752"/>
              <a:ext cx="2474550" cy="432000"/>
            </a:xfrm>
            <a:prstGeom prst="rect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7190" y="6086165"/>
              <a:ext cx="1264388" cy="432000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96" y="6114246"/>
              <a:ext cx="2771658" cy="432000"/>
            </a:xfrm>
            <a:prstGeom prst="rect">
              <a:avLst/>
            </a:prstGeom>
          </p:spPr>
        </p:pic>
      </p:grpSp>
      <p:sp>
        <p:nvSpPr>
          <p:cNvPr id="3" name="Rectángulo 2"/>
          <p:cNvSpPr/>
          <p:nvPr/>
        </p:nvSpPr>
        <p:spPr>
          <a:xfrm>
            <a:off x="2856489" y="1816148"/>
            <a:ext cx="75579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Ejemplo: Conjunto de Datos (Animales famosos de Disney) </a:t>
            </a:r>
            <a:r>
              <a:rPr lang="es-ES" dirty="0" err="1"/>
              <a:t>Dumbo</a:t>
            </a:r>
            <a:r>
              <a:rPr lang="es-ES" dirty="0"/>
              <a:t>, </a:t>
            </a:r>
            <a:r>
              <a:rPr lang="es-ES" dirty="0" err="1"/>
              <a:t>Bambi</a:t>
            </a:r>
            <a:r>
              <a:rPr lang="es-ES" dirty="0"/>
              <a:t>, Pluto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" t="9295" r="18208" b="36482"/>
          <a:stretch/>
        </p:blipFill>
        <p:spPr>
          <a:xfrm>
            <a:off x="3453293" y="2652057"/>
            <a:ext cx="6264697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1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-681820" y="-97004"/>
            <a:ext cx="13327009" cy="3126648"/>
            <a:chOff x="-681820" y="-145981"/>
            <a:chExt cx="13844367" cy="3248025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86" r="-1047"/>
            <a:stretch/>
          </p:blipFill>
          <p:spPr>
            <a:xfrm>
              <a:off x="-681820" y="-145981"/>
              <a:ext cx="3492000" cy="3248025"/>
            </a:xfrm>
            <a:prstGeom prst="rect">
              <a:avLst/>
            </a:prstGeom>
            <a:effectLst>
              <a:glow>
                <a:schemeClr val="accent1"/>
              </a:glow>
            </a:effectLst>
          </p:spPr>
        </p:pic>
        <p:cxnSp>
          <p:nvCxnSpPr>
            <p:cNvPr id="15" name="Conector recto 14"/>
            <p:cNvCxnSpPr>
              <a:stCxn id="13" idx="3"/>
            </p:cNvCxnSpPr>
            <p:nvPr/>
          </p:nvCxnSpPr>
          <p:spPr>
            <a:xfrm>
              <a:off x="2810180" y="1478032"/>
              <a:ext cx="10352367" cy="27599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6489" y="645436"/>
            <a:ext cx="8737159" cy="885165"/>
          </a:xfrm>
          <a:noFill/>
        </p:spPr>
        <p:txBody>
          <a:bodyPr>
            <a:normAutofit fontScale="90000"/>
          </a:bodyPr>
          <a:lstStyle/>
          <a:p>
            <a:r>
              <a:rPr lang="es-E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Construcción unplugged de un árbol de </a:t>
            </a:r>
            <a:r>
              <a:rPr lang="es-E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decisión (II)</a:t>
            </a:r>
            <a:endParaRPr lang="es-E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502596" y="6228000"/>
            <a:ext cx="11048982" cy="460081"/>
            <a:chOff x="502596" y="6086165"/>
            <a:chExt cx="11048982" cy="460081"/>
          </a:xfrm>
        </p:grpSpPr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293" y="6095752"/>
              <a:ext cx="2474550" cy="432000"/>
            </a:xfrm>
            <a:prstGeom prst="rect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7190" y="6086165"/>
              <a:ext cx="1264388" cy="432000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96" y="6114246"/>
              <a:ext cx="2771658" cy="432000"/>
            </a:xfrm>
            <a:prstGeom prst="rect">
              <a:avLst/>
            </a:prstGeom>
          </p:spPr>
        </p:pic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6489" y="1664857"/>
            <a:ext cx="7590119" cy="453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0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-681820" y="-97004"/>
            <a:ext cx="13327009" cy="3126648"/>
            <a:chOff x="-681820" y="-145981"/>
            <a:chExt cx="13844367" cy="3248025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86" r="-1047"/>
            <a:stretch/>
          </p:blipFill>
          <p:spPr>
            <a:xfrm>
              <a:off x="-681820" y="-145981"/>
              <a:ext cx="3492000" cy="3248025"/>
            </a:xfrm>
            <a:prstGeom prst="rect">
              <a:avLst/>
            </a:prstGeom>
            <a:effectLst>
              <a:glow>
                <a:schemeClr val="accent1"/>
              </a:glow>
            </a:effectLst>
          </p:spPr>
        </p:pic>
        <p:cxnSp>
          <p:nvCxnSpPr>
            <p:cNvPr id="15" name="Conector recto 14"/>
            <p:cNvCxnSpPr>
              <a:stCxn id="13" idx="3"/>
            </p:cNvCxnSpPr>
            <p:nvPr/>
          </p:nvCxnSpPr>
          <p:spPr>
            <a:xfrm>
              <a:off x="2810180" y="1478032"/>
              <a:ext cx="10352367" cy="27599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6489" y="645436"/>
            <a:ext cx="8737159" cy="885165"/>
          </a:xfrm>
          <a:noFill/>
        </p:spPr>
        <p:txBody>
          <a:bodyPr>
            <a:normAutofit fontScale="90000"/>
          </a:bodyPr>
          <a:lstStyle/>
          <a:p>
            <a:r>
              <a:rPr lang="es-E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Aquí tienes algunos ejemplos de árboles de decisión:</a:t>
            </a:r>
            <a:endParaRPr lang="es-E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502596" y="6228000"/>
            <a:ext cx="11048982" cy="460081"/>
            <a:chOff x="502596" y="6086165"/>
            <a:chExt cx="11048982" cy="460081"/>
          </a:xfrm>
        </p:grpSpPr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293" y="6095752"/>
              <a:ext cx="2474550" cy="432000"/>
            </a:xfrm>
            <a:prstGeom prst="rect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7190" y="6086165"/>
              <a:ext cx="1264388" cy="432000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96" y="6114246"/>
              <a:ext cx="2771658" cy="432000"/>
            </a:xfrm>
            <a:prstGeom prst="rect">
              <a:avLst/>
            </a:prstGeom>
          </p:spPr>
        </p:pic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9601" y="2558826"/>
            <a:ext cx="2173776" cy="275538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4670" y="2453975"/>
            <a:ext cx="3200256" cy="241398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065" y="2861283"/>
            <a:ext cx="1719691" cy="229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4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-681820" y="-97004"/>
            <a:ext cx="13327009" cy="3126648"/>
            <a:chOff x="-681820" y="-145981"/>
            <a:chExt cx="13844367" cy="3248025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86" r="-1047"/>
            <a:stretch/>
          </p:blipFill>
          <p:spPr>
            <a:xfrm>
              <a:off x="-681820" y="-145981"/>
              <a:ext cx="3492000" cy="3248025"/>
            </a:xfrm>
            <a:prstGeom prst="rect">
              <a:avLst/>
            </a:prstGeom>
            <a:effectLst>
              <a:glow>
                <a:schemeClr val="accent1"/>
              </a:glow>
            </a:effectLst>
          </p:spPr>
        </p:pic>
        <p:cxnSp>
          <p:nvCxnSpPr>
            <p:cNvPr id="15" name="Conector recto 14"/>
            <p:cNvCxnSpPr>
              <a:stCxn id="13" idx="3"/>
            </p:cNvCxnSpPr>
            <p:nvPr/>
          </p:nvCxnSpPr>
          <p:spPr>
            <a:xfrm>
              <a:off x="2810180" y="1478032"/>
              <a:ext cx="10352367" cy="27599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6489" y="645436"/>
            <a:ext cx="8737159" cy="885165"/>
          </a:xfrm>
          <a:noFill/>
        </p:spPr>
        <p:txBody>
          <a:bodyPr>
            <a:normAutofit fontScale="90000"/>
          </a:bodyPr>
          <a:lstStyle/>
          <a:p>
            <a:r>
              <a:rPr lang="es-E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Construcción unplugged de un árbol de </a:t>
            </a:r>
            <a:r>
              <a:rPr lang="es-E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decisión (II)</a:t>
            </a:r>
            <a:endParaRPr lang="es-E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502596" y="6228000"/>
            <a:ext cx="11048982" cy="460081"/>
            <a:chOff x="502596" y="6086165"/>
            <a:chExt cx="11048982" cy="460081"/>
          </a:xfrm>
        </p:grpSpPr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293" y="6095752"/>
              <a:ext cx="2474550" cy="432000"/>
            </a:xfrm>
            <a:prstGeom prst="rect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7190" y="6086165"/>
              <a:ext cx="1264388" cy="432000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96" y="6114246"/>
              <a:ext cx="2771658" cy="432000"/>
            </a:xfrm>
            <a:prstGeom prst="rect">
              <a:avLst/>
            </a:prstGeom>
          </p:spPr>
        </p:pic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6489" y="1664857"/>
            <a:ext cx="7590119" cy="453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7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-681820" y="-97004"/>
            <a:ext cx="13327009" cy="3126648"/>
            <a:chOff x="-681820" y="-145981"/>
            <a:chExt cx="13844367" cy="3248025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86" r="-1047"/>
            <a:stretch/>
          </p:blipFill>
          <p:spPr>
            <a:xfrm>
              <a:off x="-681820" y="-145981"/>
              <a:ext cx="3492000" cy="3248025"/>
            </a:xfrm>
            <a:prstGeom prst="rect">
              <a:avLst/>
            </a:prstGeom>
            <a:effectLst>
              <a:glow>
                <a:schemeClr val="accent1"/>
              </a:glow>
            </a:effectLst>
          </p:spPr>
        </p:pic>
        <p:cxnSp>
          <p:nvCxnSpPr>
            <p:cNvPr id="15" name="Conector recto 14"/>
            <p:cNvCxnSpPr>
              <a:stCxn id="13" idx="3"/>
            </p:cNvCxnSpPr>
            <p:nvPr/>
          </p:nvCxnSpPr>
          <p:spPr>
            <a:xfrm>
              <a:off x="2810180" y="1478032"/>
              <a:ext cx="10352367" cy="27599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6489" y="645436"/>
            <a:ext cx="8737159" cy="885165"/>
          </a:xfrm>
          <a:noFill/>
        </p:spPr>
        <p:txBody>
          <a:bodyPr>
            <a:normAutofit fontScale="90000"/>
          </a:bodyPr>
          <a:lstStyle/>
          <a:p>
            <a:r>
              <a:rPr lang="es-E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Construcción unplugged de un árbol de </a:t>
            </a:r>
            <a:r>
              <a:rPr lang="es-E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decisión (II)</a:t>
            </a:r>
            <a:endParaRPr lang="es-E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502596" y="6228000"/>
            <a:ext cx="11048982" cy="460081"/>
            <a:chOff x="502596" y="6086165"/>
            <a:chExt cx="11048982" cy="460081"/>
          </a:xfrm>
        </p:grpSpPr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293" y="6095752"/>
              <a:ext cx="2474550" cy="432000"/>
            </a:xfrm>
            <a:prstGeom prst="rect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7190" y="6086165"/>
              <a:ext cx="1264388" cy="432000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96" y="6114246"/>
              <a:ext cx="2771658" cy="432000"/>
            </a:xfrm>
            <a:prstGeom prst="rect">
              <a:avLst/>
            </a:prstGeom>
          </p:spPr>
        </p:pic>
      </p:grp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" t="9295" r="18208" b="36482"/>
          <a:stretch/>
        </p:blipFill>
        <p:spPr>
          <a:xfrm>
            <a:off x="2620622" y="2710314"/>
            <a:ext cx="6264697" cy="252028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856489" y="1816148"/>
            <a:ext cx="75579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Ejemplo: Conjunto de Datos (Animales famosos de Disney) </a:t>
            </a:r>
            <a:r>
              <a:rPr lang="es-ES" dirty="0" err="1"/>
              <a:t>Dumbo</a:t>
            </a:r>
            <a:r>
              <a:rPr lang="es-ES" dirty="0"/>
              <a:t>, </a:t>
            </a:r>
            <a:r>
              <a:rPr lang="es-ES" dirty="0" err="1"/>
              <a:t>Bambi</a:t>
            </a:r>
            <a:r>
              <a:rPr lang="es-ES" dirty="0"/>
              <a:t>, Pluto</a:t>
            </a:r>
          </a:p>
        </p:txBody>
      </p:sp>
    </p:spTree>
    <p:extLst>
      <p:ext uri="{BB962C8B-B14F-4D97-AF65-F5344CB8AC3E}">
        <p14:creationId xmlns:p14="http://schemas.microsoft.com/office/powerpoint/2010/main" val="55217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03644" y="2957876"/>
            <a:ext cx="7046124" cy="2009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tham Book" panose="02000603040000020004" pitchFamily="2" charset="0"/>
              </a:rPr>
              <a:t>¡ Muchas gracias !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  <a:latin typeface="Gotham Book" panose="02000603040000020004" pitchFamily="2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502596" y="6086165"/>
            <a:ext cx="11048982" cy="460081"/>
            <a:chOff x="502596" y="6086165"/>
            <a:chExt cx="11048982" cy="460081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293" y="6095752"/>
              <a:ext cx="2474550" cy="432000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7190" y="6086165"/>
              <a:ext cx="1264388" cy="432000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96" y="6114246"/>
              <a:ext cx="2771658" cy="432000"/>
            </a:xfrm>
            <a:prstGeom prst="rect">
              <a:avLst/>
            </a:prstGeom>
          </p:spPr>
        </p:pic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20" y="1765915"/>
            <a:ext cx="2522923" cy="2451441"/>
          </a:xfrm>
          <a:prstGeom prst="rect">
            <a:avLst/>
          </a:prstGeom>
        </p:spPr>
      </p:pic>
      <p:sp>
        <p:nvSpPr>
          <p:cNvPr id="20" name="Título 11"/>
          <p:cNvSpPr txBox="1">
            <a:spLocks/>
          </p:cNvSpPr>
          <p:nvPr/>
        </p:nvSpPr>
        <p:spPr>
          <a:xfrm>
            <a:off x="3787601" y="1363256"/>
            <a:ext cx="7865806" cy="8053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sz="3600" dirty="0" smtClean="0">
                <a:solidFill>
                  <a:schemeClr val="accent1">
                    <a:lumMod val="50000"/>
                  </a:schemeClr>
                </a:solidFill>
                <a:latin typeface="Gotham Book" panose="02000603040000020004" pitchFamily="2" charset="0"/>
              </a:rPr>
              <a:t>Inteligencia artificial y pensamiento computacional sin ordenador</a:t>
            </a:r>
            <a:endParaRPr lang="es-ES" sz="3600" dirty="0">
              <a:solidFill>
                <a:schemeClr val="accent1">
                  <a:lumMod val="50000"/>
                </a:schemeClr>
              </a:solidFill>
              <a:latin typeface="Gotham Book" panose="02000603040000020004" pitchFamily="2" charset="0"/>
            </a:endParaRPr>
          </a:p>
        </p:txBody>
      </p:sp>
      <p:cxnSp>
        <p:nvCxnSpPr>
          <p:cNvPr id="25" name="Conector recto 24"/>
          <p:cNvCxnSpPr/>
          <p:nvPr/>
        </p:nvCxnSpPr>
        <p:spPr>
          <a:xfrm>
            <a:off x="3453293" y="697832"/>
            <a:ext cx="0" cy="4872789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-681820" y="-97004"/>
            <a:ext cx="13327009" cy="3126648"/>
            <a:chOff x="-681820" y="-145981"/>
            <a:chExt cx="13844367" cy="3248025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86" r="-1047"/>
            <a:stretch/>
          </p:blipFill>
          <p:spPr>
            <a:xfrm>
              <a:off x="-681820" y="-145981"/>
              <a:ext cx="3492000" cy="3248025"/>
            </a:xfrm>
            <a:prstGeom prst="rect">
              <a:avLst/>
            </a:prstGeom>
            <a:effectLst>
              <a:glow>
                <a:schemeClr val="accent1"/>
              </a:glow>
            </a:effectLst>
          </p:spPr>
        </p:pic>
        <p:cxnSp>
          <p:nvCxnSpPr>
            <p:cNvPr id="15" name="Conector recto 14"/>
            <p:cNvCxnSpPr>
              <a:stCxn id="13" idx="3"/>
            </p:cNvCxnSpPr>
            <p:nvPr/>
          </p:nvCxnSpPr>
          <p:spPr>
            <a:xfrm>
              <a:off x="2810180" y="1478032"/>
              <a:ext cx="10352367" cy="27599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87267" y="744516"/>
            <a:ext cx="7993648" cy="885165"/>
          </a:xfrm>
          <a:noFill/>
        </p:spPr>
        <p:txBody>
          <a:bodyPr>
            <a:normAutofit fontScale="90000"/>
          </a:bodyPr>
          <a:lstStyle/>
          <a:p>
            <a:r>
              <a:rPr lang="es-ES" sz="3600" dirty="0">
                <a:solidFill>
                  <a:schemeClr val="accent1">
                    <a:lumMod val="75000"/>
                  </a:schemeClr>
                </a:solidFill>
              </a:rPr>
              <a:t>¿Se puede desarrollar el pensamiento computacional sin ordenador?</a:t>
            </a:r>
            <a:r>
              <a:rPr lang="es-ES" sz="3600" dirty="0"/>
              <a:t/>
            </a:r>
            <a:br>
              <a:rPr lang="es-ES" sz="3600" dirty="0"/>
            </a:br>
            <a:endParaRPr lang="es-ES" sz="3600" dirty="0"/>
          </a:p>
        </p:txBody>
      </p:sp>
      <p:grpSp>
        <p:nvGrpSpPr>
          <p:cNvPr id="23" name="Grupo 22"/>
          <p:cNvGrpSpPr/>
          <p:nvPr/>
        </p:nvGrpSpPr>
        <p:grpSpPr>
          <a:xfrm>
            <a:off x="502596" y="6228000"/>
            <a:ext cx="11048982" cy="460081"/>
            <a:chOff x="502596" y="6086165"/>
            <a:chExt cx="11048982" cy="460081"/>
          </a:xfrm>
        </p:grpSpPr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293" y="6095752"/>
              <a:ext cx="2474550" cy="432000"/>
            </a:xfrm>
            <a:prstGeom prst="rect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7190" y="6086165"/>
              <a:ext cx="1264388" cy="432000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96" y="6114246"/>
              <a:ext cx="2771658" cy="432000"/>
            </a:xfrm>
            <a:prstGeom prst="rect">
              <a:avLst/>
            </a:prstGeom>
          </p:spPr>
        </p:pic>
      </p:grpSp>
      <p:pic>
        <p:nvPicPr>
          <p:cNvPr id="12" name="Google Shape;91;p16"/>
          <p:cNvPicPr preferRelativeResize="0">
            <a:picLocks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90568" y="1879689"/>
            <a:ext cx="3198218" cy="3452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345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-681820" y="-97004"/>
            <a:ext cx="13327009" cy="3126648"/>
            <a:chOff x="-681820" y="-145981"/>
            <a:chExt cx="13844367" cy="3248025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86" r="-1047"/>
            <a:stretch/>
          </p:blipFill>
          <p:spPr>
            <a:xfrm>
              <a:off x="-681820" y="-145981"/>
              <a:ext cx="3492000" cy="3248025"/>
            </a:xfrm>
            <a:prstGeom prst="rect">
              <a:avLst/>
            </a:prstGeom>
            <a:effectLst>
              <a:glow>
                <a:schemeClr val="accent1"/>
              </a:glow>
            </a:effectLst>
          </p:spPr>
        </p:pic>
        <p:cxnSp>
          <p:nvCxnSpPr>
            <p:cNvPr id="15" name="Conector recto 14"/>
            <p:cNvCxnSpPr>
              <a:stCxn id="13" idx="3"/>
            </p:cNvCxnSpPr>
            <p:nvPr/>
          </p:nvCxnSpPr>
          <p:spPr>
            <a:xfrm>
              <a:off x="2810180" y="1478032"/>
              <a:ext cx="10352367" cy="27599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0000" y="645436"/>
            <a:ext cx="7993648" cy="885165"/>
          </a:xfrm>
          <a:noFill/>
        </p:spPr>
        <p:txBody>
          <a:bodyPr>
            <a:normAutofit/>
          </a:bodyPr>
          <a:lstStyle/>
          <a:p>
            <a:r>
              <a:rPr lang="es" sz="3600" dirty="0" smtClean="0"/>
              <a:t>Experimento 1</a:t>
            </a:r>
            <a:endParaRPr lang="es-ES" sz="3600" dirty="0"/>
          </a:p>
        </p:txBody>
      </p:sp>
      <p:grpSp>
        <p:nvGrpSpPr>
          <p:cNvPr id="23" name="Grupo 22"/>
          <p:cNvGrpSpPr/>
          <p:nvPr/>
        </p:nvGrpSpPr>
        <p:grpSpPr>
          <a:xfrm>
            <a:off x="502596" y="6228000"/>
            <a:ext cx="11048982" cy="460081"/>
            <a:chOff x="502596" y="6086165"/>
            <a:chExt cx="11048982" cy="460081"/>
          </a:xfrm>
        </p:grpSpPr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293" y="6095752"/>
              <a:ext cx="2474550" cy="432000"/>
            </a:xfrm>
            <a:prstGeom prst="rect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7190" y="6086165"/>
              <a:ext cx="1264388" cy="432000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96" y="6114246"/>
              <a:ext cx="2771658" cy="432000"/>
            </a:xfrm>
            <a:prstGeom prst="rect">
              <a:avLst/>
            </a:prstGeom>
          </p:spPr>
        </p:pic>
      </p:grp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2787267" y="1766964"/>
            <a:ext cx="6499952" cy="1093616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14" name="Google Shape;98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48141" y="1703275"/>
            <a:ext cx="7686675" cy="27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1278977" y="4714749"/>
            <a:ext cx="9516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u="sng" dirty="0">
                <a:solidFill>
                  <a:schemeClr val="accent3">
                    <a:lumMod val="75000"/>
                  </a:schemeClr>
                </a:solidFill>
                <a:hlinkClick r:id="rId8"/>
              </a:rPr>
              <a:t>https://intef.es/blog/se-puede-desarrollar-el-pensamiento-computacional-sin-ordenador-evidencia-cientifica/</a:t>
            </a:r>
            <a:endParaRPr lang="es-ES" u="sng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55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-681820" y="-97004"/>
            <a:ext cx="13327009" cy="3126648"/>
            <a:chOff x="-681820" y="-145981"/>
            <a:chExt cx="13844367" cy="3248025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86" r="-1047"/>
            <a:stretch/>
          </p:blipFill>
          <p:spPr>
            <a:xfrm>
              <a:off x="-681820" y="-145981"/>
              <a:ext cx="3492000" cy="3248025"/>
            </a:xfrm>
            <a:prstGeom prst="rect">
              <a:avLst/>
            </a:prstGeom>
            <a:effectLst>
              <a:glow>
                <a:schemeClr val="accent1"/>
              </a:glow>
            </a:effectLst>
          </p:spPr>
        </p:pic>
        <p:cxnSp>
          <p:nvCxnSpPr>
            <p:cNvPr id="15" name="Conector recto 14"/>
            <p:cNvCxnSpPr>
              <a:stCxn id="13" idx="3"/>
            </p:cNvCxnSpPr>
            <p:nvPr/>
          </p:nvCxnSpPr>
          <p:spPr>
            <a:xfrm>
              <a:off x="2810180" y="1478032"/>
              <a:ext cx="10352367" cy="27599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0000" y="645436"/>
            <a:ext cx="7993648" cy="885165"/>
          </a:xfrm>
          <a:noFill/>
        </p:spPr>
        <p:txBody>
          <a:bodyPr>
            <a:normAutofit/>
          </a:bodyPr>
          <a:lstStyle/>
          <a:p>
            <a:r>
              <a:rPr lang="es" sz="3600" dirty="0" smtClean="0"/>
              <a:t>Experimento 1</a:t>
            </a:r>
            <a:endParaRPr lang="es-ES" sz="3600" dirty="0"/>
          </a:p>
        </p:txBody>
      </p:sp>
      <p:grpSp>
        <p:nvGrpSpPr>
          <p:cNvPr id="23" name="Grupo 22"/>
          <p:cNvGrpSpPr/>
          <p:nvPr/>
        </p:nvGrpSpPr>
        <p:grpSpPr>
          <a:xfrm>
            <a:off x="502596" y="6228000"/>
            <a:ext cx="11048982" cy="460081"/>
            <a:chOff x="502596" y="6086165"/>
            <a:chExt cx="11048982" cy="460081"/>
          </a:xfrm>
        </p:grpSpPr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293" y="6095752"/>
              <a:ext cx="2474550" cy="432000"/>
            </a:xfrm>
            <a:prstGeom prst="rect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7190" y="6086165"/>
              <a:ext cx="1264388" cy="432000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96" y="6114246"/>
              <a:ext cx="2771658" cy="432000"/>
            </a:xfrm>
            <a:prstGeom prst="rect">
              <a:avLst/>
            </a:prstGeom>
          </p:spPr>
        </p:pic>
      </p:grpSp>
      <p:pic>
        <p:nvPicPr>
          <p:cNvPr id="17" name="Marcador de contenido 4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743" y="3195011"/>
            <a:ext cx="3025748" cy="205999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584617" y="23514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Test de pensamiento computacional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Actividades desconectadas o unplugged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551173" y="1784958"/>
            <a:ext cx="6753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Materiales utilizados para realizar el experimento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34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-681820" y="-97004"/>
            <a:ext cx="13327009" cy="3126648"/>
            <a:chOff x="-681820" y="-145981"/>
            <a:chExt cx="13844367" cy="3248025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86" r="-1047"/>
            <a:stretch/>
          </p:blipFill>
          <p:spPr>
            <a:xfrm>
              <a:off x="-681820" y="-145981"/>
              <a:ext cx="3492000" cy="3248025"/>
            </a:xfrm>
            <a:prstGeom prst="rect">
              <a:avLst/>
            </a:prstGeom>
            <a:effectLst>
              <a:glow>
                <a:schemeClr val="accent1"/>
              </a:glow>
            </a:effectLst>
          </p:spPr>
        </p:pic>
        <p:cxnSp>
          <p:nvCxnSpPr>
            <p:cNvPr id="15" name="Conector recto 14"/>
            <p:cNvCxnSpPr>
              <a:stCxn id="13" idx="3"/>
            </p:cNvCxnSpPr>
            <p:nvPr/>
          </p:nvCxnSpPr>
          <p:spPr>
            <a:xfrm>
              <a:off x="2810180" y="1478032"/>
              <a:ext cx="10352367" cy="27599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0000" y="645436"/>
            <a:ext cx="7993648" cy="885165"/>
          </a:xfrm>
          <a:noFill/>
        </p:spPr>
        <p:txBody>
          <a:bodyPr>
            <a:normAutofit/>
          </a:bodyPr>
          <a:lstStyle/>
          <a:p>
            <a:r>
              <a:rPr lang="es" sz="3600" dirty="0" smtClean="0"/>
              <a:t>Procedimiento </a:t>
            </a:r>
            <a:endParaRPr lang="es-ES" sz="3600" dirty="0"/>
          </a:p>
        </p:txBody>
      </p:sp>
      <p:grpSp>
        <p:nvGrpSpPr>
          <p:cNvPr id="23" name="Grupo 22"/>
          <p:cNvGrpSpPr/>
          <p:nvPr/>
        </p:nvGrpSpPr>
        <p:grpSpPr>
          <a:xfrm>
            <a:off x="502596" y="6228000"/>
            <a:ext cx="11048982" cy="460081"/>
            <a:chOff x="502596" y="6086165"/>
            <a:chExt cx="11048982" cy="460081"/>
          </a:xfrm>
        </p:grpSpPr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293" y="6095752"/>
              <a:ext cx="2474550" cy="432000"/>
            </a:xfrm>
            <a:prstGeom prst="rect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7190" y="6086165"/>
              <a:ext cx="1264388" cy="432000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96" y="6114246"/>
              <a:ext cx="2771658" cy="432000"/>
            </a:xfrm>
            <a:prstGeom prst="rect">
              <a:avLst/>
            </a:prstGeom>
          </p:spPr>
        </p:pic>
      </p:grpSp>
      <p:pic>
        <p:nvPicPr>
          <p:cNvPr id="14" name="Google Shape;105;p18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685" y="2313772"/>
            <a:ext cx="7737213" cy="2889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602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-681820" y="-97004"/>
            <a:ext cx="13327009" cy="3126648"/>
            <a:chOff x="-681820" y="-145981"/>
            <a:chExt cx="13844367" cy="3248025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86" r="-1047"/>
            <a:stretch/>
          </p:blipFill>
          <p:spPr>
            <a:xfrm>
              <a:off x="-681820" y="-145981"/>
              <a:ext cx="3492000" cy="3248025"/>
            </a:xfrm>
            <a:prstGeom prst="rect">
              <a:avLst/>
            </a:prstGeom>
            <a:effectLst>
              <a:glow>
                <a:schemeClr val="accent1"/>
              </a:glow>
            </a:effectLst>
          </p:spPr>
        </p:pic>
        <p:cxnSp>
          <p:nvCxnSpPr>
            <p:cNvPr id="15" name="Conector recto 14"/>
            <p:cNvCxnSpPr>
              <a:stCxn id="13" idx="3"/>
            </p:cNvCxnSpPr>
            <p:nvPr/>
          </p:nvCxnSpPr>
          <p:spPr>
            <a:xfrm>
              <a:off x="2810180" y="1478032"/>
              <a:ext cx="10352367" cy="27599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0000" y="645436"/>
            <a:ext cx="7993648" cy="885165"/>
          </a:xfrm>
          <a:noFill/>
        </p:spPr>
        <p:txBody>
          <a:bodyPr>
            <a:normAutofit/>
          </a:bodyPr>
          <a:lstStyle/>
          <a:p>
            <a:r>
              <a:rPr lang="es" sz="3600" dirty="0" smtClean="0"/>
              <a:t>Resultados </a:t>
            </a:r>
            <a:endParaRPr lang="es-ES" sz="3600" dirty="0"/>
          </a:p>
        </p:txBody>
      </p:sp>
      <p:grpSp>
        <p:nvGrpSpPr>
          <p:cNvPr id="23" name="Grupo 22"/>
          <p:cNvGrpSpPr/>
          <p:nvPr/>
        </p:nvGrpSpPr>
        <p:grpSpPr>
          <a:xfrm>
            <a:off x="502596" y="6228000"/>
            <a:ext cx="11048982" cy="460081"/>
            <a:chOff x="502596" y="6086165"/>
            <a:chExt cx="11048982" cy="460081"/>
          </a:xfrm>
        </p:grpSpPr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293" y="6095752"/>
              <a:ext cx="2474550" cy="432000"/>
            </a:xfrm>
            <a:prstGeom prst="rect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7190" y="6086165"/>
              <a:ext cx="1264388" cy="432000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96" y="6114246"/>
              <a:ext cx="2771658" cy="432000"/>
            </a:xfrm>
            <a:prstGeom prst="rect">
              <a:avLst/>
            </a:prstGeom>
          </p:spPr>
        </p:pic>
      </p:grpSp>
      <p:sp>
        <p:nvSpPr>
          <p:cNvPr id="3" name="Rectángulo 2"/>
          <p:cNvSpPr/>
          <p:nvPr/>
        </p:nvSpPr>
        <p:spPr>
          <a:xfrm>
            <a:off x="2679684" y="1705154"/>
            <a:ext cx="81939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Los resultados de la prueba final mostraron diferencias muy significativas entre los grupos</a:t>
            </a:r>
          </a:p>
        </p:txBody>
      </p:sp>
      <p:pic>
        <p:nvPicPr>
          <p:cNvPr id="12" name="Google Shape;111;p19"/>
          <p:cNvPicPr preferRelativeResize="0"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032" y="2351485"/>
            <a:ext cx="4051415" cy="378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66225" y="2878737"/>
            <a:ext cx="2043018" cy="213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-681820" y="-97004"/>
            <a:ext cx="13327009" cy="3126648"/>
            <a:chOff x="-681820" y="-145981"/>
            <a:chExt cx="13844367" cy="3248025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86" r="-1047"/>
            <a:stretch/>
          </p:blipFill>
          <p:spPr>
            <a:xfrm>
              <a:off x="-681820" y="-145981"/>
              <a:ext cx="3492000" cy="3248025"/>
            </a:xfrm>
            <a:prstGeom prst="rect">
              <a:avLst/>
            </a:prstGeom>
            <a:effectLst>
              <a:glow>
                <a:schemeClr val="accent1"/>
              </a:glow>
            </a:effectLst>
          </p:spPr>
        </p:pic>
        <p:cxnSp>
          <p:nvCxnSpPr>
            <p:cNvPr id="15" name="Conector recto 14"/>
            <p:cNvCxnSpPr>
              <a:stCxn id="13" idx="3"/>
            </p:cNvCxnSpPr>
            <p:nvPr/>
          </p:nvCxnSpPr>
          <p:spPr>
            <a:xfrm>
              <a:off x="2810180" y="1478032"/>
              <a:ext cx="10352367" cy="27599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9684" y="645436"/>
            <a:ext cx="8913964" cy="885165"/>
          </a:xfrm>
          <a:noFill/>
        </p:spPr>
        <p:txBody>
          <a:bodyPr>
            <a:normAutofit fontScale="90000"/>
          </a:bodyPr>
          <a:lstStyle/>
          <a:p>
            <a:r>
              <a:rPr lang="es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Experimento 2 -¿Empezamos “unplugged” o con ordenador?</a:t>
            </a:r>
            <a:endParaRPr lang="es-ES" sz="3600" dirty="0"/>
          </a:p>
        </p:txBody>
      </p:sp>
      <p:grpSp>
        <p:nvGrpSpPr>
          <p:cNvPr id="23" name="Grupo 22"/>
          <p:cNvGrpSpPr/>
          <p:nvPr/>
        </p:nvGrpSpPr>
        <p:grpSpPr>
          <a:xfrm>
            <a:off x="502596" y="6228000"/>
            <a:ext cx="11048982" cy="460081"/>
            <a:chOff x="502596" y="6086165"/>
            <a:chExt cx="11048982" cy="460081"/>
          </a:xfrm>
        </p:grpSpPr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293" y="6095752"/>
              <a:ext cx="2474550" cy="432000"/>
            </a:xfrm>
            <a:prstGeom prst="rect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7190" y="6086165"/>
              <a:ext cx="1264388" cy="432000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96" y="6114246"/>
              <a:ext cx="2771658" cy="432000"/>
            </a:xfrm>
            <a:prstGeom prst="rect">
              <a:avLst/>
            </a:prstGeom>
          </p:spPr>
        </p:pic>
      </p:grpSp>
      <p:sp>
        <p:nvSpPr>
          <p:cNvPr id="3" name="Rectángulo 2"/>
          <p:cNvSpPr/>
          <p:nvPr/>
        </p:nvSpPr>
        <p:spPr>
          <a:xfrm>
            <a:off x="2679684" y="1705154"/>
            <a:ext cx="81939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Los resultados de la prueba final mostraron diferencias muy significativas entre los grupos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533" y="2738725"/>
            <a:ext cx="8187569" cy="249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3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-681820" y="-97004"/>
            <a:ext cx="13327009" cy="3126648"/>
            <a:chOff x="-681820" y="-145981"/>
            <a:chExt cx="13844367" cy="3248025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86" r="-1047"/>
            <a:stretch/>
          </p:blipFill>
          <p:spPr>
            <a:xfrm>
              <a:off x="-681820" y="-145981"/>
              <a:ext cx="3492000" cy="3248025"/>
            </a:xfrm>
            <a:prstGeom prst="rect">
              <a:avLst/>
            </a:prstGeom>
            <a:effectLst>
              <a:glow>
                <a:schemeClr val="accent1"/>
              </a:glow>
            </a:effectLst>
          </p:spPr>
        </p:pic>
        <p:cxnSp>
          <p:nvCxnSpPr>
            <p:cNvPr id="15" name="Conector recto 14"/>
            <p:cNvCxnSpPr>
              <a:stCxn id="13" idx="3"/>
            </p:cNvCxnSpPr>
            <p:nvPr/>
          </p:nvCxnSpPr>
          <p:spPr>
            <a:xfrm>
              <a:off x="2810180" y="1478032"/>
              <a:ext cx="10352367" cy="27599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9684" y="645436"/>
            <a:ext cx="8913964" cy="885165"/>
          </a:xfrm>
          <a:noFill/>
        </p:spPr>
        <p:txBody>
          <a:bodyPr>
            <a:normAutofit/>
          </a:bodyPr>
          <a:lstStyle/>
          <a:p>
            <a:r>
              <a:rPr lang="es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Resultados y conclusiones</a:t>
            </a:r>
            <a:endParaRPr lang="es-ES" sz="3600" dirty="0"/>
          </a:p>
        </p:txBody>
      </p:sp>
      <p:grpSp>
        <p:nvGrpSpPr>
          <p:cNvPr id="23" name="Grupo 22"/>
          <p:cNvGrpSpPr/>
          <p:nvPr/>
        </p:nvGrpSpPr>
        <p:grpSpPr>
          <a:xfrm>
            <a:off x="502596" y="6228000"/>
            <a:ext cx="11048982" cy="460081"/>
            <a:chOff x="502596" y="6086165"/>
            <a:chExt cx="11048982" cy="460081"/>
          </a:xfrm>
        </p:grpSpPr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293" y="6095752"/>
              <a:ext cx="2474550" cy="432000"/>
            </a:xfrm>
            <a:prstGeom prst="rect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7190" y="6086165"/>
              <a:ext cx="1264388" cy="432000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96" y="6114246"/>
              <a:ext cx="2771658" cy="432000"/>
            </a:xfrm>
            <a:prstGeom prst="rect">
              <a:avLst/>
            </a:prstGeom>
          </p:spPr>
        </p:pic>
      </p:grpSp>
      <p:sp>
        <p:nvSpPr>
          <p:cNvPr id="3" name="Rectángulo 2"/>
          <p:cNvSpPr/>
          <p:nvPr/>
        </p:nvSpPr>
        <p:spPr>
          <a:xfrm>
            <a:off x="2679684" y="1705154"/>
            <a:ext cx="81939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es-ES" dirty="0"/>
              <a:t>Los conceptos los aprendieron igualmente los dos grupos</a:t>
            </a:r>
          </a:p>
          <a:p>
            <a:pPr marL="171450" indent="-171450">
              <a:buFontTx/>
              <a:buChar char="-"/>
            </a:pPr>
            <a:r>
              <a:rPr lang="es-ES" dirty="0"/>
              <a:t>El alumnado que comenzó con actividades desconectadas tenía más confianza en sus habilidades de programación que los que    trabajaron con </a:t>
            </a:r>
            <a:r>
              <a:rPr lang="es-ES" dirty="0" err="1"/>
              <a:t>Scratch</a:t>
            </a:r>
            <a:r>
              <a:rPr lang="es-ES" dirty="0"/>
              <a:t> todo el tiempo.</a:t>
            </a:r>
          </a:p>
          <a:p>
            <a:pPr marL="171450" indent="-171450">
              <a:buFontTx/>
              <a:buChar char="-"/>
            </a:pPr>
            <a:r>
              <a:rPr lang="es-ES" dirty="0"/>
              <a:t>Probablemente debido a ello el grupo desconectado utilizó más bloques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940" y="3357035"/>
            <a:ext cx="8065707" cy="168873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807940" y="512122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Por tanto el uso temprano de actividades desconectadas tiene un impacto </a:t>
            </a:r>
            <a:r>
              <a:rPr lang="es-ES" b="1" dirty="0">
                <a:solidFill>
                  <a:schemeClr val="accent4"/>
                </a:solidFill>
              </a:rPr>
              <a:t>POSITIVO</a:t>
            </a:r>
            <a:r>
              <a:rPr lang="es-ES" dirty="0"/>
              <a:t> en el desarrollo futuro de esta habilidad. </a:t>
            </a:r>
          </a:p>
        </p:txBody>
      </p:sp>
    </p:spTree>
    <p:extLst>
      <p:ext uri="{BB962C8B-B14F-4D97-AF65-F5344CB8AC3E}">
        <p14:creationId xmlns:p14="http://schemas.microsoft.com/office/powerpoint/2010/main" val="79487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</TotalTime>
  <Words>565</Words>
  <Application>Microsoft Office PowerPoint</Application>
  <PresentationFormat>Panorámica</PresentationFormat>
  <Paragraphs>73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Gotham Book</vt:lpstr>
      <vt:lpstr>Wingdings</vt:lpstr>
      <vt:lpstr>Tema de Office</vt:lpstr>
      <vt:lpstr>Inteligencia artificial y pensamiento computacional sin ordenador</vt:lpstr>
      <vt:lpstr>Licencia</vt:lpstr>
      <vt:lpstr>¿Se puede desarrollar el pensamiento computacional sin ordenador? </vt:lpstr>
      <vt:lpstr>Experimento 1</vt:lpstr>
      <vt:lpstr>Experimento 1</vt:lpstr>
      <vt:lpstr>Procedimiento </vt:lpstr>
      <vt:lpstr>Resultados </vt:lpstr>
      <vt:lpstr>Experimento 2 -¿Empezamos “unplugged” o con ordenador?</vt:lpstr>
      <vt:lpstr>Resultados y conclusiones</vt:lpstr>
      <vt:lpstr>Resultados y conclusiones (II)</vt:lpstr>
      <vt:lpstr>Conclusiones</vt:lpstr>
      <vt:lpstr>Programado para bailar</vt:lpstr>
      <vt:lpstr>Programado para bailar: Objetivo</vt:lpstr>
      <vt:lpstr>Programado para bailar: Conclusiones</vt:lpstr>
      <vt:lpstr>Cody &amp; Roby</vt:lpstr>
      <vt:lpstr>Cody &amp; Roby: Cartas básicas (primaria)</vt:lpstr>
      <vt:lpstr>Cody &amp; Roby: avanzadas(primaria)</vt:lpstr>
      <vt:lpstr>Cody &amp; Roby: algunas formas de juego</vt:lpstr>
      <vt:lpstr>Más actividades </vt:lpstr>
      <vt:lpstr>Más actividades </vt:lpstr>
      <vt:lpstr>Construcción unplugged de un árbol de decisión</vt:lpstr>
      <vt:lpstr>Construcción unplugged de un árbol de decisión (II)</vt:lpstr>
      <vt:lpstr>Construcción unplugged de un árbol de decisión (II)</vt:lpstr>
      <vt:lpstr>Aquí tienes algunos ejemplos de árboles de decisión:</vt:lpstr>
      <vt:lpstr>Construcción unplugged de un árbol de decisión (II)</vt:lpstr>
      <vt:lpstr>Construcción unplugged de un árbol de decisión (II)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Javier Medina Bravo</dc:creator>
  <cp:lastModifiedBy>Elena Quesada Torres</cp:lastModifiedBy>
  <cp:revision>59</cp:revision>
  <dcterms:created xsi:type="dcterms:W3CDTF">2018-11-13T10:06:55Z</dcterms:created>
  <dcterms:modified xsi:type="dcterms:W3CDTF">2019-11-29T11:58:13Z</dcterms:modified>
</cp:coreProperties>
</file>