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63" r:id="rId22"/>
  </p:sldIdLst>
  <p:sldSz cx="12192000" cy="6858000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738C"/>
    <a:srgbClr val="A6204A"/>
    <a:srgbClr val="DEAD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1637A0-7260-8CFE-BA76-A93C3DD5E5EF}" v="5" dt="2019-11-22T09:33:10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lar García Freire" userId="S::pilar.garciafreire@intef.es::1afc2594-bdfa-47e6-a95e-71217efa19e4" providerId="AD" clId="Web-{C11637A0-7260-8CFE-BA76-A93C3DD5E5EF}"/>
    <pc:docChg chg="modSld">
      <pc:chgData name="Pilar García Freire" userId="S::pilar.garciafreire@intef.es::1afc2594-bdfa-47e6-a95e-71217efa19e4" providerId="AD" clId="Web-{C11637A0-7260-8CFE-BA76-A93C3DD5E5EF}" dt="2019-11-22T09:33:10.062" v="4" actId="1076"/>
      <pc:docMkLst>
        <pc:docMk/>
      </pc:docMkLst>
      <pc:sldChg chg="modSp">
        <pc:chgData name="Pilar García Freire" userId="S::pilar.garciafreire@intef.es::1afc2594-bdfa-47e6-a95e-71217efa19e4" providerId="AD" clId="Web-{C11637A0-7260-8CFE-BA76-A93C3DD5E5EF}" dt="2019-11-22T09:33:10.062" v="4" actId="1076"/>
        <pc:sldMkLst>
          <pc:docMk/>
          <pc:sldMk cId="3550517813" sldId="267"/>
        </pc:sldMkLst>
        <pc:picChg chg="mod">
          <ac:chgData name="Pilar García Freire" userId="S::pilar.garciafreire@intef.es::1afc2594-bdfa-47e6-a95e-71217efa19e4" providerId="AD" clId="Web-{C11637A0-7260-8CFE-BA76-A93C3DD5E5EF}" dt="2019-11-22T09:33:10.062" v="4" actId="1076"/>
          <ac:picMkLst>
            <pc:docMk/>
            <pc:sldMk cId="3550517813" sldId="267"/>
            <ac:picMk id="2" creationId="{00000000-0000-0000-0000-000000000000}"/>
          </ac:picMkLst>
        </pc:picChg>
        <pc:picChg chg="mod">
          <ac:chgData name="Pilar García Freire" userId="S::pilar.garciafreire@intef.es::1afc2594-bdfa-47e6-a95e-71217efa19e4" providerId="AD" clId="Web-{C11637A0-7260-8CFE-BA76-A93C3DD5E5EF}" dt="2019-11-22T09:33:08.987" v="3" actId="1076"/>
          <ac:picMkLst>
            <pc:docMk/>
            <pc:sldMk cId="3550517813" sldId="267"/>
            <ac:picMk id="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2D7FE61-825B-473E-AE82-E46BD193B89B}" type="datetimeFigureOut">
              <a:rPr lang="es-ES"/>
              <a:pPr>
                <a:defRPr/>
              </a:pPr>
              <a:t>28/11/2019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E8C7E2B-7FBF-48B4-8F6A-C3375FE1ADF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411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3550E-C85B-4D4A-BD32-339928242104}" type="datetimeFigureOut">
              <a:rPr lang="es-ES"/>
              <a:pPr>
                <a:defRPr/>
              </a:pPr>
              <a:t>28/11/2019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FB2E6-D5EA-4D17-BC82-D4D7FD86B9A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24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74E5A-7DA5-40CD-87C4-4939ED724067}" type="datetimeFigureOut">
              <a:rPr lang="es-ES"/>
              <a:pPr>
                <a:defRPr/>
              </a:pPr>
              <a:t>28/11/2019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E6FC3-F258-479D-8B78-1237577DD3C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331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0337B-4B3E-420A-918F-5F413AD59902}" type="datetimeFigureOut">
              <a:rPr lang="es-ES"/>
              <a:pPr>
                <a:defRPr/>
              </a:pPr>
              <a:t>28/11/2019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58075-BDC7-41AF-BEDC-542989091CA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7199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58618-42C9-42A5-B13B-33ECFD6B08C0}" type="datetimeFigureOut">
              <a:rPr lang="es-ES"/>
              <a:pPr>
                <a:defRPr/>
              </a:pPr>
              <a:t>28/11/2019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8C425-527D-455F-B13F-2B91198EF0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041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33DAF-BE7A-4500-8204-D36D41AFE428}" type="datetimeFigureOut">
              <a:rPr lang="es-ES"/>
              <a:pPr>
                <a:defRPr/>
              </a:pPr>
              <a:t>28/11/2019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03FA7-B7D8-40ED-9D3C-32647C87BEF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7096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3BC3-0F3E-42DF-889F-3CE5899D9FA0}" type="datetimeFigureOut">
              <a:rPr lang="es-ES"/>
              <a:pPr>
                <a:defRPr/>
              </a:pPr>
              <a:t>28/11/2019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BD1F3-8E38-4784-9225-F638F7D0814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838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DEDEF-12F5-40A6-8914-87FD569C64AE}" type="datetimeFigureOut">
              <a:rPr lang="es-ES"/>
              <a:pPr>
                <a:defRPr/>
              </a:pPr>
              <a:t>28/11/2019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62450-9B5E-4F86-8F21-EFE1299C5D1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252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280FA-007C-403C-A84E-77559DE8FAE6}" type="datetimeFigureOut">
              <a:rPr lang="es-ES"/>
              <a:pPr>
                <a:defRPr/>
              </a:pPr>
              <a:t>28/11/2019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FFA8A-AA6E-439B-A14E-5CFF8188887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401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7DA2D-D87B-4263-8936-ABF304703DA0}" type="datetimeFigureOut">
              <a:rPr lang="es-ES"/>
              <a:pPr>
                <a:defRPr/>
              </a:pPr>
              <a:t>28/11/2019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CE1F9-3724-446B-93E2-8377C58B8CA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809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A84EE-B104-4398-A20B-924E0EC26D1D}" type="datetimeFigureOut">
              <a:rPr lang="es-ES"/>
              <a:pPr>
                <a:defRPr/>
              </a:pPr>
              <a:t>28/11/2019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92DE9-F900-4181-A2F5-A10A0B1ABF4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948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915F4-3A23-4E75-A8DF-DE4C6478604E}" type="datetimeFigureOut">
              <a:rPr lang="es-ES"/>
              <a:pPr>
                <a:defRPr/>
              </a:pPr>
              <a:t>28/11/2019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0D2A6-36D0-46EB-8ABA-84246F2626F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826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E47175-ECA4-44F4-8A4D-AEC168D4975F}" type="datetimeFigureOut">
              <a:rPr lang="es-ES"/>
              <a:pPr>
                <a:defRPr/>
              </a:pPr>
              <a:t>28/11/2019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6EFE37-5902-49C4-BD37-8BF42B9B369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7.png"/><Relationship Id="rId10" Type="http://schemas.openxmlformats.org/officeDocument/2006/relationships/image" Target="../media/image41.png"/><Relationship Id="rId4" Type="http://schemas.openxmlformats.org/officeDocument/2006/relationships/image" Target="../media/image6.jpe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.pn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7.png"/><Relationship Id="rId10" Type="http://schemas.openxmlformats.org/officeDocument/2006/relationships/image" Target="../media/image52.png"/><Relationship Id="rId4" Type="http://schemas.openxmlformats.org/officeDocument/2006/relationships/image" Target="../media/image6.jpe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7.png"/><Relationship Id="rId10" Type="http://schemas.openxmlformats.org/officeDocument/2006/relationships/image" Target="../media/image61.png"/><Relationship Id="rId4" Type="http://schemas.openxmlformats.org/officeDocument/2006/relationships/image" Target="../media/image6.jpe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mailto:Recursos.educativos@educaci&#243;n.Gob.e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6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7.png"/><Relationship Id="rId10" Type="http://schemas.openxmlformats.org/officeDocument/2006/relationships/image" Target="../media/image34.png"/><Relationship Id="rId4" Type="http://schemas.openxmlformats.org/officeDocument/2006/relationships/image" Target="../media/image6.jpe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79000" r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901700"/>
            <a:ext cx="76803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22263"/>
            <a:ext cx="6254750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5819775"/>
            <a:ext cx="30861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ítulo 12"/>
          <p:cNvSpPr>
            <a:spLocks noGrp="1"/>
          </p:cNvSpPr>
          <p:nvPr>
            <p:ph type="ctrTitle"/>
          </p:nvPr>
        </p:nvSpPr>
        <p:spPr>
          <a:xfrm>
            <a:off x="1555750" y="3049588"/>
            <a:ext cx="9144000" cy="1579563"/>
          </a:xfrm>
        </p:spPr>
        <p:txBody>
          <a:bodyPr/>
          <a:lstStyle/>
          <a:p>
            <a:r>
              <a:rPr lang="es-ES" dirty="0" err="1"/>
              <a:t>ComparTIC-endo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/>
              <a:t>recursos entre docentes</a:t>
            </a:r>
          </a:p>
        </p:txBody>
      </p:sp>
      <p:sp>
        <p:nvSpPr>
          <p:cNvPr id="7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7016750" y="6294438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088597" y="3197810"/>
            <a:ext cx="62247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Proyectos desarrollados y puestos en práctica.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Documentados y evaluados.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Llevados a cabo por docentes.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Desarrollados dentro del entorno educativo.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Efecto transformador y motivador.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Ayudan y guían a otros docentes.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0" y="370550"/>
            <a:ext cx="2095548" cy="24370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33" y="2062954"/>
            <a:ext cx="3405867" cy="659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84" y="1378856"/>
            <a:ext cx="3039809" cy="5156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716" y="712100"/>
            <a:ext cx="3576873" cy="64040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86" y="4259604"/>
            <a:ext cx="1436463" cy="172773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86" y="270890"/>
            <a:ext cx="1434167" cy="172497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27" y="2266757"/>
            <a:ext cx="2312484" cy="17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0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0" y="237526"/>
            <a:ext cx="2629677" cy="10965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9" y="1614591"/>
            <a:ext cx="4286956" cy="26970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63" y="1614591"/>
            <a:ext cx="5097955" cy="269702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24123" y="4630699"/>
            <a:ext cx="41310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/>
              <a:t>Creación de un repositorio </a:t>
            </a:r>
          </a:p>
          <a:p>
            <a:pPr algn="ctr"/>
            <a:r>
              <a:rPr lang="es-ES" sz="2800" dirty="0"/>
              <a:t>de experiencias didácticas.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809080" y="4630698"/>
            <a:ext cx="42909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/>
              <a:t>Difusión de las experiencias </a:t>
            </a:r>
          </a:p>
          <a:p>
            <a:pPr algn="ctr"/>
            <a:r>
              <a:rPr lang="es-ES" sz="2800" dirty="0"/>
              <a:t>entre los docentes.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4892483" y="460747"/>
            <a:ext cx="3026160" cy="707886"/>
            <a:chOff x="9735010" y="286561"/>
            <a:chExt cx="2092208" cy="489414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5010" y="309325"/>
              <a:ext cx="357803" cy="439970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10092813" y="286561"/>
              <a:ext cx="1734405" cy="48941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s-ES" sz="4000" b="1" dirty="0">
                  <a:solidFill>
                    <a:srgbClr val="0D738C"/>
                  </a:solidFill>
                </a:rPr>
                <a:t>OBJETIVOS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92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" y="125897"/>
            <a:ext cx="1357502" cy="566077"/>
          </a:xfrm>
          <a:prstGeom prst="rect">
            <a:avLst/>
          </a:prstGeom>
        </p:spPr>
      </p:pic>
      <p:grpSp>
        <p:nvGrpSpPr>
          <p:cNvPr id="69" name="Grupo 68"/>
          <p:cNvGrpSpPr/>
          <p:nvPr/>
        </p:nvGrpSpPr>
        <p:grpSpPr>
          <a:xfrm>
            <a:off x="981408" y="829489"/>
            <a:ext cx="10206075" cy="698888"/>
            <a:chOff x="981408" y="1338370"/>
            <a:chExt cx="10206075" cy="698888"/>
          </a:xfrm>
        </p:grpSpPr>
        <p:grpSp>
          <p:nvGrpSpPr>
            <p:cNvPr id="45" name="Grupo 44"/>
            <p:cNvGrpSpPr/>
            <p:nvPr/>
          </p:nvGrpSpPr>
          <p:grpSpPr>
            <a:xfrm>
              <a:off x="981408" y="1338370"/>
              <a:ext cx="10206075" cy="698888"/>
              <a:chOff x="981408" y="1338370"/>
              <a:chExt cx="10206075" cy="698888"/>
            </a:xfrm>
          </p:grpSpPr>
          <p:grpSp>
            <p:nvGrpSpPr>
              <p:cNvPr id="5" name="Grupo 4"/>
              <p:cNvGrpSpPr/>
              <p:nvPr/>
            </p:nvGrpSpPr>
            <p:grpSpPr>
              <a:xfrm>
                <a:off x="1431234" y="1860612"/>
                <a:ext cx="9756249" cy="0"/>
                <a:chOff x="1566407" y="1892410"/>
                <a:chExt cx="9756249" cy="0"/>
              </a:xfrm>
            </p:grpSpPr>
            <p:cxnSp>
              <p:nvCxnSpPr>
                <p:cNvPr id="4" name="Conector recto 3"/>
                <p:cNvCxnSpPr/>
                <p:nvPr/>
              </p:nvCxnSpPr>
              <p:spPr>
                <a:xfrm>
                  <a:off x="1566407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0D738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ector recto 11"/>
                <p:cNvCxnSpPr/>
                <p:nvPr/>
              </p:nvCxnSpPr>
              <p:spPr>
                <a:xfrm>
                  <a:off x="4818490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A6204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ector recto 12"/>
                <p:cNvCxnSpPr/>
                <p:nvPr/>
              </p:nvCxnSpPr>
              <p:spPr>
                <a:xfrm>
                  <a:off x="8070573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DEAD1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408" y="1338370"/>
                <a:ext cx="486183" cy="698888"/>
              </a:xfrm>
              <a:prstGeom prst="rect">
                <a:avLst/>
              </a:prstGeom>
            </p:spPr>
          </p:pic>
        </p:grpSp>
        <p:sp>
          <p:nvSpPr>
            <p:cNvPr id="68" name="CuadroTexto 67"/>
            <p:cNvSpPr txBox="1"/>
            <p:nvPr/>
          </p:nvSpPr>
          <p:spPr>
            <a:xfrm>
              <a:off x="1467591" y="1489144"/>
              <a:ext cx="1703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D738C"/>
                  </a:solidFill>
                </a:rPr>
                <a:t>INTRODUCCIÓN</a:t>
              </a:r>
            </a:p>
          </p:txBody>
        </p:sp>
      </p:grpSp>
      <p:grpSp>
        <p:nvGrpSpPr>
          <p:cNvPr id="82" name="Grupo 81"/>
          <p:cNvGrpSpPr/>
          <p:nvPr/>
        </p:nvGrpSpPr>
        <p:grpSpPr>
          <a:xfrm>
            <a:off x="982892" y="3462048"/>
            <a:ext cx="10219255" cy="631810"/>
            <a:chOff x="982892" y="3970929"/>
            <a:chExt cx="10219255" cy="631810"/>
          </a:xfrm>
        </p:grpSpPr>
        <p:grpSp>
          <p:nvGrpSpPr>
            <p:cNvPr id="49" name="Grupo 48"/>
            <p:cNvGrpSpPr/>
            <p:nvPr/>
          </p:nvGrpSpPr>
          <p:grpSpPr>
            <a:xfrm>
              <a:off x="982892" y="3970929"/>
              <a:ext cx="10219255" cy="631810"/>
              <a:chOff x="982892" y="3970929"/>
              <a:chExt cx="10219255" cy="631810"/>
            </a:xfrm>
          </p:grpSpPr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2892" y="3970929"/>
                <a:ext cx="463006" cy="631810"/>
              </a:xfrm>
              <a:prstGeom prst="rect">
                <a:avLst/>
              </a:prstGeom>
            </p:spPr>
          </p:pic>
          <p:grpSp>
            <p:nvGrpSpPr>
              <p:cNvPr id="55" name="Grupo 54"/>
              <p:cNvGrpSpPr/>
              <p:nvPr/>
            </p:nvGrpSpPr>
            <p:grpSpPr>
              <a:xfrm>
                <a:off x="1445898" y="4468632"/>
                <a:ext cx="9756249" cy="0"/>
                <a:chOff x="1566407" y="1892410"/>
                <a:chExt cx="9756249" cy="0"/>
              </a:xfrm>
            </p:grpSpPr>
            <p:cxnSp>
              <p:nvCxnSpPr>
                <p:cNvPr id="56" name="Conector recto 55"/>
                <p:cNvCxnSpPr/>
                <p:nvPr/>
              </p:nvCxnSpPr>
              <p:spPr>
                <a:xfrm>
                  <a:off x="1566407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0D738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cto 56"/>
                <p:cNvCxnSpPr/>
                <p:nvPr/>
              </p:nvCxnSpPr>
              <p:spPr>
                <a:xfrm>
                  <a:off x="4818490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A6204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cto 57"/>
                <p:cNvCxnSpPr/>
                <p:nvPr/>
              </p:nvCxnSpPr>
              <p:spPr>
                <a:xfrm>
                  <a:off x="8070573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DEAD1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6" name="CuadroTexto 75"/>
            <p:cNvSpPr txBox="1"/>
            <p:nvPr/>
          </p:nvSpPr>
          <p:spPr>
            <a:xfrm>
              <a:off x="1451516" y="4106517"/>
              <a:ext cx="167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D738C"/>
                  </a:solidFill>
                </a:rPr>
                <a:t>CONCLUSIONES</a:t>
              </a:r>
            </a:p>
          </p:txBody>
        </p:sp>
      </p:grpSp>
      <p:grpSp>
        <p:nvGrpSpPr>
          <p:cNvPr id="83" name="Grupo 82"/>
          <p:cNvGrpSpPr/>
          <p:nvPr/>
        </p:nvGrpSpPr>
        <p:grpSpPr>
          <a:xfrm>
            <a:off x="983105" y="4105806"/>
            <a:ext cx="10198071" cy="652810"/>
            <a:chOff x="983105" y="4614687"/>
            <a:chExt cx="10198071" cy="652810"/>
          </a:xfrm>
        </p:grpSpPr>
        <p:grpSp>
          <p:nvGrpSpPr>
            <p:cNvPr id="50" name="Grupo 49"/>
            <p:cNvGrpSpPr/>
            <p:nvPr/>
          </p:nvGrpSpPr>
          <p:grpSpPr>
            <a:xfrm>
              <a:off x="983105" y="4614687"/>
              <a:ext cx="10198071" cy="652810"/>
              <a:chOff x="983105" y="4614687"/>
              <a:chExt cx="10198071" cy="652810"/>
            </a:xfrm>
          </p:grpSpPr>
          <p:pic>
            <p:nvPicPr>
              <p:cNvPr id="44" name="Imagen 4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105" y="4614687"/>
                <a:ext cx="442978" cy="652810"/>
              </a:xfrm>
              <a:prstGeom prst="rect">
                <a:avLst/>
              </a:prstGeom>
            </p:spPr>
          </p:pic>
          <p:grpSp>
            <p:nvGrpSpPr>
              <p:cNvPr id="59" name="Grupo 58"/>
              <p:cNvGrpSpPr/>
              <p:nvPr/>
            </p:nvGrpSpPr>
            <p:grpSpPr>
              <a:xfrm>
                <a:off x="1424927" y="5120639"/>
                <a:ext cx="9756249" cy="0"/>
                <a:chOff x="1566407" y="1892410"/>
                <a:chExt cx="9756249" cy="0"/>
              </a:xfrm>
            </p:grpSpPr>
            <p:cxnSp>
              <p:nvCxnSpPr>
                <p:cNvPr id="60" name="Conector recto 59"/>
                <p:cNvCxnSpPr/>
                <p:nvPr/>
              </p:nvCxnSpPr>
              <p:spPr>
                <a:xfrm>
                  <a:off x="1566407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0D738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ctor recto 60"/>
                <p:cNvCxnSpPr/>
                <p:nvPr/>
              </p:nvCxnSpPr>
              <p:spPr>
                <a:xfrm>
                  <a:off x="4818490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A6204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ctor recto 61"/>
                <p:cNvCxnSpPr/>
                <p:nvPr/>
              </p:nvCxnSpPr>
              <p:spPr>
                <a:xfrm>
                  <a:off x="8070573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DEAD1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7" name="CuadroTexto 76"/>
            <p:cNvSpPr txBox="1"/>
            <p:nvPr/>
          </p:nvSpPr>
          <p:spPr>
            <a:xfrm>
              <a:off x="1445898" y="4743918"/>
              <a:ext cx="14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D738C"/>
                  </a:solidFill>
                </a:rPr>
                <a:t>¿TE ANIMAS?</a:t>
              </a:r>
            </a:p>
          </p:txBody>
        </p:sp>
      </p:grpSp>
      <p:grpSp>
        <p:nvGrpSpPr>
          <p:cNvPr id="84" name="Grupo 83"/>
          <p:cNvGrpSpPr/>
          <p:nvPr/>
        </p:nvGrpSpPr>
        <p:grpSpPr>
          <a:xfrm>
            <a:off x="984253" y="4757265"/>
            <a:ext cx="10207603" cy="671936"/>
            <a:chOff x="984253" y="5266146"/>
            <a:chExt cx="10207603" cy="671936"/>
          </a:xfrm>
        </p:grpSpPr>
        <p:grpSp>
          <p:nvGrpSpPr>
            <p:cNvPr id="67" name="Grupo 66"/>
            <p:cNvGrpSpPr/>
            <p:nvPr/>
          </p:nvGrpSpPr>
          <p:grpSpPr>
            <a:xfrm>
              <a:off x="984253" y="5266146"/>
              <a:ext cx="10207603" cy="671936"/>
              <a:chOff x="984253" y="5266146"/>
              <a:chExt cx="10207603" cy="671936"/>
            </a:xfrm>
          </p:grpSpPr>
          <p:pic>
            <p:nvPicPr>
              <p:cNvPr id="38" name="Imagen 3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253" y="5266146"/>
                <a:ext cx="467434" cy="671936"/>
              </a:xfrm>
              <a:prstGeom prst="rect">
                <a:avLst/>
              </a:prstGeom>
            </p:spPr>
          </p:pic>
          <p:grpSp>
            <p:nvGrpSpPr>
              <p:cNvPr id="63" name="Grupo 62"/>
              <p:cNvGrpSpPr/>
              <p:nvPr/>
            </p:nvGrpSpPr>
            <p:grpSpPr>
              <a:xfrm>
                <a:off x="1435607" y="5766394"/>
                <a:ext cx="9756249" cy="0"/>
                <a:chOff x="1566407" y="1892410"/>
                <a:chExt cx="9756249" cy="0"/>
              </a:xfrm>
            </p:grpSpPr>
            <p:cxnSp>
              <p:nvCxnSpPr>
                <p:cNvPr id="64" name="Conector recto 63"/>
                <p:cNvCxnSpPr/>
                <p:nvPr/>
              </p:nvCxnSpPr>
              <p:spPr>
                <a:xfrm>
                  <a:off x="1566407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0D738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cto 64"/>
                <p:cNvCxnSpPr/>
                <p:nvPr/>
              </p:nvCxnSpPr>
              <p:spPr>
                <a:xfrm>
                  <a:off x="4818490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A6204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cto 65"/>
                <p:cNvCxnSpPr/>
                <p:nvPr/>
              </p:nvCxnSpPr>
              <p:spPr>
                <a:xfrm>
                  <a:off x="8070573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DEAD1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8" name="CuadroTexto 77"/>
            <p:cNvSpPr txBox="1"/>
            <p:nvPr/>
          </p:nvSpPr>
          <p:spPr>
            <a:xfrm>
              <a:off x="1452835" y="5407430"/>
              <a:ext cx="3401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D738C"/>
                  </a:solidFill>
                </a:rPr>
                <a:t>MATERIALES COMPLEMENTARIOS</a:t>
              </a:r>
            </a:p>
          </p:txBody>
        </p:sp>
      </p:grpSp>
      <p:grpSp>
        <p:nvGrpSpPr>
          <p:cNvPr id="70" name="Grupo 69"/>
          <p:cNvGrpSpPr/>
          <p:nvPr/>
        </p:nvGrpSpPr>
        <p:grpSpPr>
          <a:xfrm>
            <a:off x="981408" y="1515763"/>
            <a:ext cx="10206075" cy="631098"/>
            <a:chOff x="981408" y="2024644"/>
            <a:chExt cx="10206075" cy="631098"/>
          </a:xfrm>
        </p:grpSpPr>
        <p:grpSp>
          <p:nvGrpSpPr>
            <p:cNvPr id="46" name="Grupo 45"/>
            <p:cNvGrpSpPr/>
            <p:nvPr/>
          </p:nvGrpSpPr>
          <p:grpSpPr>
            <a:xfrm>
              <a:off x="981408" y="2024644"/>
              <a:ext cx="10206075" cy="631098"/>
              <a:chOff x="981408" y="2183664"/>
              <a:chExt cx="10206075" cy="631098"/>
            </a:xfrm>
          </p:grpSpPr>
          <p:grpSp>
            <p:nvGrpSpPr>
              <p:cNvPr id="34" name="Grupo 33"/>
              <p:cNvGrpSpPr/>
              <p:nvPr/>
            </p:nvGrpSpPr>
            <p:grpSpPr>
              <a:xfrm>
                <a:off x="1431234" y="2671637"/>
                <a:ext cx="9756249" cy="0"/>
                <a:chOff x="1566407" y="1892410"/>
                <a:chExt cx="9756249" cy="0"/>
              </a:xfrm>
            </p:grpSpPr>
            <p:cxnSp>
              <p:nvCxnSpPr>
                <p:cNvPr id="35" name="Conector recto 34"/>
                <p:cNvCxnSpPr/>
                <p:nvPr/>
              </p:nvCxnSpPr>
              <p:spPr>
                <a:xfrm>
                  <a:off x="1566407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0D738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cto 35"/>
                <p:cNvCxnSpPr/>
                <p:nvPr/>
              </p:nvCxnSpPr>
              <p:spPr>
                <a:xfrm>
                  <a:off x="4818490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A6204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cto 36"/>
                <p:cNvCxnSpPr/>
                <p:nvPr/>
              </p:nvCxnSpPr>
              <p:spPr>
                <a:xfrm>
                  <a:off x="8070573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DEAD1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408" y="2183664"/>
                <a:ext cx="454199" cy="631098"/>
              </a:xfrm>
              <a:prstGeom prst="rect">
                <a:avLst/>
              </a:prstGeom>
            </p:spPr>
          </p:pic>
        </p:grpSp>
        <p:sp>
          <p:nvSpPr>
            <p:cNvPr id="79" name="CuadroTexto 78"/>
            <p:cNvSpPr txBox="1"/>
            <p:nvPr/>
          </p:nvSpPr>
          <p:spPr>
            <a:xfrm>
              <a:off x="1447755" y="2157555"/>
              <a:ext cx="2067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D738C"/>
                  </a:solidFill>
                </a:rPr>
                <a:t>PUNTO DE PARTIDA</a:t>
              </a:r>
            </a:p>
          </p:txBody>
        </p:sp>
      </p:grpSp>
      <p:grpSp>
        <p:nvGrpSpPr>
          <p:cNvPr id="72" name="Grupo 71"/>
          <p:cNvGrpSpPr/>
          <p:nvPr/>
        </p:nvGrpSpPr>
        <p:grpSpPr>
          <a:xfrm>
            <a:off x="978464" y="2772214"/>
            <a:ext cx="10213392" cy="652381"/>
            <a:chOff x="978464" y="3281095"/>
            <a:chExt cx="10213392" cy="652381"/>
          </a:xfrm>
        </p:grpSpPr>
        <p:grpSp>
          <p:nvGrpSpPr>
            <p:cNvPr id="48" name="Grupo 47"/>
            <p:cNvGrpSpPr/>
            <p:nvPr/>
          </p:nvGrpSpPr>
          <p:grpSpPr>
            <a:xfrm>
              <a:off x="978464" y="3281095"/>
              <a:ext cx="10213392" cy="652381"/>
              <a:chOff x="978464" y="3281095"/>
              <a:chExt cx="10213392" cy="652381"/>
            </a:xfrm>
          </p:grpSpPr>
          <p:pic>
            <p:nvPicPr>
              <p:cNvPr id="10" name="Imagen 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464" y="3281095"/>
                <a:ext cx="447619" cy="652381"/>
              </a:xfrm>
              <a:prstGeom prst="rect">
                <a:avLst/>
              </a:prstGeom>
            </p:spPr>
          </p:pic>
          <p:grpSp>
            <p:nvGrpSpPr>
              <p:cNvPr id="51" name="Grupo 50"/>
              <p:cNvGrpSpPr/>
              <p:nvPr/>
            </p:nvGrpSpPr>
            <p:grpSpPr>
              <a:xfrm>
                <a:off x="1435607" y="3800723"/>
                <a:ext cx="9756249" cy="0"/>
                <a:chOff x="1566407" y="1892410"/>
                <a:chExt cx="9756249" cy="0"/>
              </a:xfrm>
            </p:grpSpPr>
            <p:cxnSp>
              <p:nvCxnSpPr>
                <p:cNvPr id="52" name="Conector recto 51"/>
                <p:cNvCxnSpPr/>
                <p:nvPr/>
              </p:nvCxnSpPr>
              <p:spPr>
                <a:xfrm>
                  <a:off x="1566407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0D738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cto 52"/>
                <p:cNvCxnSpPr/>
                <p:nvPr/>
              </p:nvCxnSpPr>
              <p:spPr>
                <a:xfrm>
                  <a:off x="4818490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A6204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cto 53"/>
                <p:cNvCxnSpPr/>
                <p:nvPr/>
              </p:nvCxnSpPr>
              <p:spPr>
                <a:xfrm>
                  <a:off x="8070573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DEAD1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0" name="CuadroTexto 79"/>
            <p:cNvSpPr txBox="1"/>
            <p:nvPr/>
          </p:nvSpPr>
          <p:spPr>
            <a:xfrm>
              <a:off x="1452835" y="3431391"/>
              <a:ext cx="1402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D738C"/>
                  </a:solidFill>
                </a:rPr>
                <a:t>EVALUAMOS</a:t>
              </a:r>
            </a:p>
          </p:txBody>
        </p:sp>
      </p:grpSp>
      <p:grpSp>
        <p:nvGrpSpPr>
          <p:cNvPr id="71" name="Grupo 70"/>
          <p:cNvGrpSpPr/>
          <p:nvPr/>
        </p:nvGrpSpPr>
        <p:grpSpPr>
          <a:xfrm>
            <a:off x="981408" y="2092912"/>
            <a:ext cx="10206075" cy="662902"/>
            <a:chOff x="981408" y="2601793"/>
            <a:chExt cx="10206075" cy="662902"/>
          </a:xfrm>
        </p:grpSpPr>
        <p:grpSp>
          <p:nvGrpSpPr>
            <p:cNvPr id="47" name="Grupo 46"/>
            <p:cNvGrpSpPr/>
            <p:nvPr/>
          </p:nvGrpSpPr>
          <p:grpSpPr>
            <a:xfrm>
              <a:off x="981408" y="2601793"/>
              <a:ext cx="10206075" cy="662902"/>
              <a:chOff x="981408" y="2848282"/>
              <a:chExt cx="10206075" cy="662902"/>
            </a:xfrm>
          </p:grpSpPr>
          <p:grpSp>
            <p:nvGrpSpPr>
              <p:cNvPr id="40" name="Grupo 39"/>
              <p:cNvGrpSpPr/>
              <p:nvPr/>
            </p:nvGrpSpPr>
            <p:grpSpPr>
              <a:xfrm>
                <a:off x="1431234" y="3387255"/>
                <a:ext cx="9756249" cy="0"/>
                <a:chOff x="1566407" y="1892410"/>
                <a:chExt cx="9756249" cy="0"/>
              </a:xfrm>
            </p:grpSpPr>
            <p:cxnSp>
              <p:nvCxnSpPr>
                <p:cNvPr id="41" name="Conector recto 40"/>
                <p:cNvCxnSpPr/>
                <p:nvPr/>
              </p:nvCxnSpPr>
              <p:spPr>
                <a:xfrm>
                  <a:off x="1566407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0D738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cto 41"/>
                <p:cNvCxnSpPr/>
                <p:nvPr/>
              </p:nvCxnSpPr>
              <p:spPr>
                <a:xfrm>
                  <a:off x="4818490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A6204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cto 42"/>
                <p:cNvCxnSpPr/>
                <p:nvPr/>
              </p:nvCxnSpPr>
              <p:spPr>
                <a:xfrm>
                  <a:off x="8070573" y="1892410"/>
                  <a:ext cx="3252083" cy="0"/>
                </a:xfrm>
                <a:prstGeom prst="line">
                  <a:avLst/>
                </a:prstGeom>
                <a:ln w="28575">
                  <a:solidFill>
                    <a:srgbClr val="DEAD1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9" name="Imagen 3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408" y="2848282"/>
                <a:ext cx="449826" cy="662902"/>
              </a:xfrm>
              <a:prstGeom prst="rect">
                <a:avLst/>
              </a:prstGeom>
            </p:spPr>
          </p:pic>
        </p:grpSp>
        <p:sp>
          <p:nvSpPr>
            <p:cNvPr id="81" name="CuadroTexto 80"/>
            <p:cNvSpPr txBox="1"/>
            <p:nvPr/>
          </p:nvSpPr>
          <p:spPr>
            <a:xfrm>
              <a:off x="1452835" y="2794394"/>
              <a:ext cx="1453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D738C"/>
                  </a:solidFill>
                </a:rPr>
                <a:t>PASO A PASO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769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0" y="237526"/>
            <a:ext cx="2629677" cy="109657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638839" y="2479293"/>
            <a:ext cx="6761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Diversidad de temáticas.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Etapas educativas previas a la universidad.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Proyectos de aula… a proyectos de centro.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Extrapolables.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171637" y="1245552"/>
            <a:ext cx="8838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/>
              <a:t>¿Qué tipo de experiencias vamos a encontrar?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6" y="2007704"/>
            <a:ext cx="3803327" cy="284259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533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8" y="521494"/>
            <a:ext cx="3555296" cy="5029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17" y="521494"/>
            <a:ext cx="3555296" cy="5029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26" y="521494"/>
            <a:ext cx="3555296" cy="5029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175" y="521494"/>
            <a:ext cx="3555296" cy="5029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46" y="521494"/>
            <a:ext cx="3560276" cy="5029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60" y="521494"/>
            <a:ext cx="3515460" cy="50292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64" y="521494"/>
            <a:ext cx="3555296" cy="50292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5" y="521494"/>
            <a:ext cx="3555296" cy="50292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96" y="521494"/>
            <a:ext cx="355529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4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24"/>
            <a:ext cx="12193845" cy="676834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A6204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774152" y="206733"/>
            <a:ext cx="6748707" cy="923330"/>
          </a:xfrm>
          <a:prstGeom prst="rect">
            <a:avLst/>
          </a:prstGeom>
          <a:noFill/>
          <a:effectLst>
            <a:outerShdw blurRad="50800" dist="38100" dir="10800000" algn="r" rotWithShape="0">
              <a:srgbClr val="A6204A">
                <a:alpha val="4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5400" b="1" dirty="0">
                <a:solidFill>
                  <a:srgbClr val="0D738C"/>
                </a:solidFill>
              </a:rPr>
              <a:t>¿Te apetece colaborar?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81" y="2937771"/>
            <a:ext cx="2447877" cy="258326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287031" y="1860987"/>
            <a:ext cx="7619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hlinkClick r:id="rId7"/>
              </a:rPr>
              <a:t>recursos.educativos@educacion.gob.es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85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24"/>
            <a:ext cx="12193845" cy="67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50" y="263367"/>
            <a:ext cx="8794142" cy="554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18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24"/>
            <a:ext cx="12193845" cy="67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28758" y="1924005"/>
            <a:ext cx="11536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solidFill>
                  <a:srgbClr val="0D738C"/>
                </a:solidFill>
              </a:rPr>
              <a:t>“Que las experiencias de unos sirvan</a:t>
            </a:r>
          </a:p>
          <a:p>
            <a:pPr algn="ctr"/>
            <a:r>
              <a:rPr lang="es-ES" sz="6000" dirty="0">
                <a:solidFill>
                  <a:srgbClr val="0D738C"/>
                </a:solidFill>
              </a:rPr>
              <a:t>de guía e inspiración para otros”.</a:t>
            </a:r>
          </a:p>
        </p:txBody>
      </p:sp>
    </p:spTree>
    <p:extLst>
      <p:ext uri="{BB962C8B-B14F-4D97-AF65-F5344CB8AC3E}">
        <p14:creationId xmlns:p14="http://schemas.microsoft.com/office/powerpoint/2010/main" val="3531299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79000" r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1" y="806007"/>
            <a:ext cx="76803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91" y="226570"/>
            <a:ext cx="6254750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5819775"/>
            <a:ext cx="30861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ítulo 12"/>
          <p:cNvSpPr>
            <a:spLocks noGrp="1"/>
          </p:cNvSpPr>
          <p:nvPr>
            <p:ph type="ctrTitle"/>
          </p:nvPr>
        </p:nvSpPr>
        <p:spPr>
          <a:xfrm>
            <a:off x="3036094" y="3151168"/>
            <a:ext cx="6110288" cy="755761"/>
          </a:xfrm>
        </p:spPr>
        <p:txBody>
          <a:bodyPr/>
          <a:lstStyle/>
          <a:p>
            <a:r>
              <a:rPr lang="es-ES" sz="4800" dirty="0"/>
              <a:t>Gracias por su atención.</a:t>
            </a:r>
          </a:p>
        </p:txBody>
      </p:sp>
      <p:sp>
        <p:nvSpPr>
          <p:cNvPr id="9222" name="Subtítulo 13"/>
          <p:cNvSpPr>
            <a:spLocks noGrp="1"/>
          </p:cNvSpPr>
          <p:nvPr>
            <p:ph type="subTitle" idx="1"/>
          </p:nvPr>
        </p:nvSpPr>
        <p:spPr>
          <a:xfrm>
            <a:off x="8396247" y="4017990"/>
            <a:ext cx="4479703" cy="1179512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/>
              <a:t>Alberto Perea Prous</a:t>
            </a:r>
          </a:p>
          <a:p>
            <a:r>
              <a:rPr lang="es-ES" sz="1800" dirty="0"/>
              <a:t>Asesor Técnico Docente </a:t>
            </a:r>
          </a:p>
          <a:p>
            <a:r>
              <a:rPr lang="es-ES" sz="1800" dirty="0"/>
              <a:t>Recursos Educativos Digitales</a:t>
            </a:r>
          </a:p>
          <a:p>
            <a:r>
              <a:rPr lang="es-ES" sz="1800" dirty="0"/>
              <a:t>INTEF</a:t>
            </a:r>
          </a:p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57" y="1242920"/>
            <a:ext cx="2306085" cy="26640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24"/>
            <a:ext cx="12193845" cy="67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44617" y="169413"/>
            <a:ext cx="9504608" cy="83099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rgbClr val="DEAD1F"/>
                </a:solidFill>
              </a:rPr>
              <a:t>Área de Recursos Educativos Digitales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176087" y="1250284"/>
            <a:ext cx="9323429" cy="2720849"/>
            <a:chOff x="1176087" y="1250284"/>
            <a:chExt cx="9323429" cy="2720849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7081" y="1279794"/>
              <a:ext cx="3219671" cy="849921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087" y="1250284"/>
              <a:ext cx="4123901" cy="1310649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466" y="2564538"/>
              <a:ext cx="3373141" cy="1406595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316" y="2320316"/>
              <a:ext cx="3505200" cy="1435462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811034" y="4251823"/>
            <a:ext cx="10686836" cy="1528520"/>
            <a:chOff x="811034" y="4251823"/>
            <a:chExt cx="10686836" cy="1528520"/>
          </a:xfrm>
        </p:grpSpPr>
        <p:grpSp>
          <p:nvGrpSpPr>
            <p:cNvPr id="6" name="Grupo 5"/>
            <p:cNvGrpSpPr/>
            <p:nvPr/>
          </p:nvGrpSpPr>
          <p:grpSpPr>
            <a:xfrm>
              <a:off x="811034" y="4372429"/>
              <a:ext cx="3961714" cy="1147441"/>
              <a:chOff x="799199" y="4671371"/>
              <a:chExt cx="3961714" cy="1147441"/>
            </a:xfrm>
          </p:grpSpPr>
          <p:pic>
            <p:nvPicPr>
              <p:cNvPr id="13" name="Imagen 1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199" y="4671371"/>
                <a:ext cx="1171187" cy="1147441"/>
              </a:xfrm>
              <a:prstGeom prst="rect">
                <a:avLst/>
              </a:prstGeom>
            </p:spPr>
          </p:pic>
          <p:sp>
            <p:nvSpPr>
              <p:cNvPr id="14" name="CuadroTexto 13"/>
              <p:cNvSpPr txBox="1"/>
              <p:nvPr/>
            </p:nvSpPr>
            <p:spPr>
              <a:xfrm>
                <a:off x="2081169" y="4951318"/>
                <a:ext cx="2679744" cy="523220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s-ES" sz="2800" b="1" dirty="0" err="1">
                    <a:solidFill>
                      <a:srgbClr val="01718A"/>
                    </a:solidFill>
                    <a:latin typeface="Century Gothic"/>
                  </a:rPr>
                  <a:t>eXeLearning</a:t>
                </a:r>
                <a:endParaRPr lang="es-ES" sz="3200" dirty="0">
                  <a:solidFill>
                    <a:srgbClr val="01718A"/>
                  </a:solidFill>
                  <a:cs typeface="Arial"/>
                </a:endParaRPr>
              </a:p>
            </p:txBody>
          </p:sp>
        </p:grpSp>
        <p:pic>
          <p:nvPicPr>
            <p:cNvPr id="15" name="Imagen 10" descr="Imagen que contiene gráficos vectoriales, texto&#10;&#10;Descripción generada con confianza alta">
              <a:extLst>
                <a:ext uri="{FF2B5EF4-FFF2-40B4-BE49-F238E27FC236}">
                  <a16:creationId xmlns:a16="http://schemas.microsoft.com/office/drawing/2014/main" xmlns="" id="{E477DDE9-7797-4F5C-A0F7-E82506AC2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88648" y="4251823"/>
              <a:ext cx="1624913" cy="1528520"/>
            </a:xfrm>
            <a:prstGeom prst="rect">
              <a:avLst/>
            </a:prstGeom>
          </p:spPr>
        </p:pic>
        <p:pic>
          <p:nvPicPr>
            <p:cNvPr id="18" name="Google Shape;1014;p1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299986" y="4568761"/>
              <a:ext cx="4197884" cy="5069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1" y="2079020"/>
            <a:ext cx="4590297" cy="19141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9089"/>
            <a:ext cx="5430891" cy="222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62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04196" y="244698"/>
            <a:ext cx="8087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/>
              <a:t>¿Cómo surgen estos proyectos?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36" y="804174"/>
            <a:ext cx="7490438" cy="44942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41" y="780557"/>
            <a:ext cx="6869669" cy="452253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5051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04196" y="244698"/>
            <a:ext cx="8087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/>
              <a:t>¿Cómo surgen estos proyectos?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40" y="1298301"/>
            <a:ext cx="3962400" cy="162269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128" y="1189951"/>
            <a:ext cx="4151204" cy="173104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45833" y="3429000"/>
            <a:ext cx="3444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OBSERVATORIO TECNOLÓGICO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102876" y="3429000"/>
            <a:ext cx="2303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BUENAS PRÁCTICAS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481614" y="3900010"/>
            <a:ext cx="5546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“Experiencias que presentan principios </a:t>
            </a:r>
          </a:p>
          <a:p>
            <a:pPr algn="ctr"/>
            <a:r>
              <a:rPr lang="es-ES" dirty="0"/>
              <a:t>de intervención,  objetivos de trabajo y procedimientos </a:t>
            </a:r>
          </a:p>
          <a:p>
            <a:pPr algn="ctr"/>
            <a:r>
              <a:rPr lang="es-ES" dirty="0"/>
              <a:t>considerados apropiados y que demuestran eficacia</a:t>
            </a:r>
          </a:p>
          <a:p>
            <a:pPr algn="ctr"/>
            <a:r>
              <a:rPr lang="es-ES" dirty="0"/>
              <a:t> y utilidad en el entorno educativo.”</a:t>
            </a:r>
          </a:p>
          <a:p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-5177" y="3975693"/>
            <a:ext cx="554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“Espacio de colaboración sobre </a:t>
            </a:r>
          </a:p>
          <a:p>
            <a:pPr algn="ctr"/>
            <a:r>
              <a:rPr lang="es-ES" dirty="0"/>
              <a:t>conocimientos de software y hardware, de </a:t>
            </a:r>
          </a:p>
          <a:p>
            <a:pPr algn="ctr"/>
            <a:r>
              <a:rPr lang="es-ES" dirty="0"/>
              <a:t>aplicación en niveles educativos no universitarios”</a:t>
            </a:r>
          </a:p>
        </p:txBody>
      </p:sp>
    </p:spTree>
    <p:extLst>
      <p:ext uri="{BB962C8B-B14F-4D97-AF65-F5344CB8AC3E}">
        <p14:creationId xmlns:p14="http://schemas.microsoft.com/office/powerpoint/2010/main" val="363095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57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375806"/>
            <a:ext cx="12426396" cy="52382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81" y="378372"/>
            <a:ext cx="13390398" cy="5374728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2180492" y="2133600"/>
            <a:ext cx="2500923" cy="50018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redondeado 11"/>
          <p:cNvSpPr/>
          <p:nvPr/>
        </p:nvSpPr>
        <p:spPr>
          <a:xfrm>
            <a:off x="9300308" y="2020277"/>
            <a:ext cx="2657230" cy="50018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84" y="2994907"/>
            <a:ext cx="4316157" cy="151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2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0" y="358144"/>
            <a:ext cx="5981218" cy="244945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1826" y="3165739"/>
            <a:ext cx="1052076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Biblioteca de artículos sobre herramientas digitales.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Elaborados por especialistas y/o docentes.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Presentan herramientas TIC y su aplicación educativa.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Analizan  su potencial educativo (metodológico, didáctico y práctico).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Diversidad de temáticas: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s-ES" sz="2400" dirty="0"/>
              <a:t>Edición audiovisual, RA y RV, evaluación, creación de recursos, </a:t>
            </a:r>
            <a:r>
              <a:rPr lang="es-ES" sz="2400" dirty="0" err="1"/>
              <a:t>gamificación</a:t>
            </a:r>
            <a:r>
              <a:rPr lang="es-ES" sz="24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31" y="158801"/>
            <a:ext cx="4835079" cy="333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5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1" y="237526"/>
            <a:ext cx="2677676" cy="10965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410917" y="487361"/>
            <a:ext cx="2752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solidFill>
                  <a:srgbClr val="0D738C"/>
                </a:solidFill>
              </a:rPr>
              <a:t>Estructura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10677"/>
            <a:ext cx="5382195" cy="403664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4" name="Grupo 13"/>
          <p:cNvGrpSpPr/>
          <p:nvPr/>
        </p:nvGrpSpPr>
        <p:grpSpPr>
          <a:xfrm>
            <a:off x="417289" y="1585597"/>
            <a:ext cx="4514286" cy="4167503"/>
            <a:chOff x="323504" y="1903060"/>
            <a:chExt cx="4514286" cy="4167503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819" y="1903060"/>
              <a:ext cx="1819048" cy="619048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105" y="2514201"/>
              <a:ext cx="1990476" cy="666667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04" y="3141220"/>
              <a:ext cx="4514286" cy="647619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32" y="3732879"/>
              <a:ext cx="3571429" cy="647619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074" y="4282082"/>
              <a:ext cx="2457143" cy="590476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407" y="4799704"/>
              <a:ext cx="2590476" cy="647619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95" y="5365801"/>
              <a:ext cx="4438095" cy="704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037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2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>
            <a:fillRect/>
          </a:stretch>
        </p:blipFill>
        <p:spPr bwMode="auto">
          <a:xfrm>
            <a:off x="8678863" y="5753100"/>
            <a:ext cx="338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72188"/>
            <a:ext cx="2644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072188"/>
            <a:ext cx="18399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348163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s-ES" sz="2400" dirty="0"/>
              <a:t>https://intef.es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" y="220780"/>
            <a:ext cx="1608094" cy="6585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9016">
            <a:off x="218749" y="1133742"/>
            <a:ext cx="2864205" cy="40516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1337">
            <a:off x="1773610" y="1004616"/>
            <a:ext cx="2864205" cy="40516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621">
            <a:off x="3541739" y="702352"/>
            <a:ext cx="2865480" cy="40590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9859">
            <a:off x="5633413" y="442135"/>
            <a:ext cx="2895128" cy="40912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154">
            <a:off x="7679199" y="496167"/>
            <a:ext cx="2886104" cy="408258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073">
            <a:off x="9353252" y="932646"/>
            <a:ext cx="2892261" cy="409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9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_INTEF_v1.pptx" id="{E55C183A-E33E-47B6-B0BC-51716ED02CE5}" vid="{6840692A-3611-4364-A7CC-B06F8D4BA6F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001CC8D07000C4998E32328B4193605" ma:contentTypeVersion="10" ma:contentTypeDescription="Crear nuevo documento." ma:contentTypeScope="" ma:versionID="d50f3827c81a1df06afaa0bf78dd2ea8">
  <xsd:schema xmlns:xsd="http://www.w3.org/2001/XMLSchema" xmlns:xs="http://www.w3.org/2001/XMLSchema" xmlns:p="http://schemas.microsoft.com/office/2006/metadata/properties" xmlns:ns2="c8bc5e44-a962-4ed9-b97d-a3f2cccc80f1" xmlns:ns3="e9bd3ff0-f979-403f-8ef3-898d8fb76c70" targetNamespace="http://schemas.microsoft.com/office/2006/metadata/properties" ma:root="true" ma:fieldsID="cf9bb0cbdaab00867201a1e8bf4eb909" ns2:_="" ns3:_="">
    <xsd:import namespace="c8bc5e44-a962-4ed9-b97d-a3f2cccc80f1"/>
    <xsd:import namespace="e9bd3ff0-f979-403f-8ef3-898d8fb76c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bc5e44-a962-4ed9-b97d-a3f2cccc80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bd3ff0-f979-403f-8ef3-898d8fb76c7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7D3A39-E1E5-415E-A4DC-782AB90574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C620C5-3FC2-4514-8CBE-21AC577D9D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bc5e44-a962-4ed9-b97d-a3f2cccc80f1"/>
    <ds:schemaRef ds:uri="e9bd3ff0-f979-403f-8ef3-898d8fb76c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5DAD29-D009-428F-B71A-5594FE897E99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e9bd3ff0-f979-403f-8ef3-898d8fb76c70"/>
    <ds:schemaRef ds:uri="c8bc5e44-a962-4ed9-b97d-a3f2cccc80f1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1403</TotalTime>
  <Words>305</Words>
  <Application>Microsoft Office PowerPoint</Application>
  <PresentationFormat>Panorámica</PresentationFormat>
  <Paragraphs>72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Wingdings</vt:lpstr>
      <vt:lpstr>Tema de Office</vt:lpstr>
      <vt:lpstr>ComparTIC-endo  recursos entre docentes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INTEF</dc:creator>
  <cp:lastModifiedBy>Elena Quesada Torres</cp:lastModifiedBy>
  <cp:revision>69</cp:revision>
  <dcterms:created xsi:type="dcterms:W3CDTF">2018-09-14T09:19:35Z</dcterms:created>
  <dcterms:modified xsi:type="dcterms:W3CDTF">2019-11-28T09:06:00Z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0x0101009001CC8D07000C4998E32328B4193605</vt:lpwstr>
  </property>
</Properties>
</file>