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9"/>
  </p:notesMasterIdLst>
  <p:sldIdLst>
    <p:sldId id="256" r:id="rId2"/>
    <p:sldId id="286" r:id="rId3"/>
    <p:sldId id="285" r:id="rId4"/>
    <p:sldId id="257" r:id="rId5"/>
    <p:sldId id="287" r:id="rId6"/>
    <p:sldId id="288" r:id="rId7"/>
    <p:sldId id="258" r:id="rId8"/>
    <p:sldId id="289" r:id="rId9"/>
    <p:sldId id="291" r:id="rId10"/>
    <p:sldId id="292" r:id="rId11"/>
    <p:sldId id="293" r:id="rId12"/>
    <p:sldId id="294" r:id="rId13"/>
    <p:sldId id="295" r:id="rId14"/>
    <p:sldId id="296" r:id="rId15"/>
    <p:sldId id="297" r:id="rId16"/>
    <p:sldId id="300" r:id="rId17"/>
    <p:sldId id="30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110816F-E5C9-4ECF-A085-CB4777DC2C4E}">
  <a:tblStyle styleId="{7110816F-E5C9-4ECF-A085-CB4777DC2C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Shape 10"/>
          <p:cNvSpPr/>
          <p:nvPr/>
        </p:nvSpPr>
        <p:spPr>
          <a:xfrm>
            <a:off x="184100" y="125700"/>
            <a:ext cx="8775855" cy="4892131"/>
          </a:xfrm>
          <a:custGeom>
            <a:avLst/>
            <a:gdLst/>
            <a:ahLst/>
            <a:cxnLst/>
            <a:rect l="0" t="0" r="0" b="0"/>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Shape 12"/>
          <p:cNvSpPr/>
          <p:nvPr/>
        </p:nvSpPr>
        <p:spPr>
          <a:xfrm>
            <a:off x="3621350" y="3313600"/>
            <a:ext cx="1783794" cy="170374"/>
          </a:xfrm>
          <a:custGeom>
            <a:avLst/>
            <a:gdLst/>
            <a:ahLst/>
            <a:cxnLst/>
            <a:rect l="0" t="0" r="0" b="0"/>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Shape 14"/>
          <p:cNvSpPr/>
          <p:nvPr/>
        </p:nvSpPr>
        <p:spPr>
          <a:xfrm>
            <a:off x="209475" y="134125"/>
            <a:ext cx="8724927" cy="4875183"/>
          </a:xfrm>
          <a:custGeom>
            <a:avLst/>
            <a:gdLst/>
            <a:ahLst/>
            <a:cxnLst/>
            <a:rect l="0" t="0" r="0" b="0"/>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Shape 16"/>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Shape 17"/>
          <p:cNvSpPr/>
          <p:nvPr/>
        </p:nvSpPr>
        <p:spPr>
          <a:xfrm>
            <a:off x="3752613" y="2875113"/>
            <a:ext cx="1638687" cy="155249"/>
          </a:xfrm>
          <a:custGeom>
            <a:avLst/>
            <a:gdLst/>
            <a:ahLst/>
            <a:cxnLst/>
            <a:rect l="0" t="0" r="0" b="0"/>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Shape 26"/>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Shape 2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
        <p:nvSpPr>
          <p:cNvPr id="28" name="Shape 28"/>
          <p:cNvSpPr/>
          <p:nvPr/>
        </p:nvSpPr>
        <p:spPr>
          <a:xfrm>
            <a:off x="157350" y="125700"/>
            <a:ext cx="8829185" cy="4892151"/>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Shape 30"/>
          <p:cNvSpPr/>
          <p:nvPr/>
        </p:nvSpPr>
        <p:spPr>
          <a:xfrm>
            <a:off x="117200" y="115225"/>
            <a:ext cx="8909558" cy="4913024"/>
          </a:xfrm>
          <a:custGeom>
            <a:avLst/>
            <a:gdLst/>
            <a:ahLst/>
            <a:cxnLst/>
            <a:rect l="0" t="0" r="0" b="0"/>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Shape 32"/>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Shape 33"/>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Shape 3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
        <p:nvSpPr>
          <p:cNvPr id="48" name="Shape 48"/>
          <p:cNvSpPr/>
          <p:nvPr/>
        </p:nvSpPr>
        <p:spPr>
          <a:xfrm>
            <a:off x="144225" y="157125"/>
            <a:ext cx="8855455" cy="4829191"/>
          </a:xfrm>
          <a:custGeom>
            <a:avLst/>
            <a:gdLst/>
            <a:ahLst/>
            <a:cxnLst/>
            <a:rect l="0" t="0" r="0" b="0"/>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CDBCB5"/>
              </a:solidFill>
            </a:endParaRPr>
          </a:p>
        </p:txBody>
      </p:sp>
      <p:sp>
        <p:nvSpPr>
          <p:cNvPr id="49" name="Shape 49"/>
          <p:cNvSpPr txBox="1">
            <a:spLocks noGrp="1"/>
          </p:cNvSpPr>
          <p:nvPr>
            <p:ph type="body" idx="1"/>
          </p:nvPr>
        </p:nvSpPr>
        <p:spPr>
          <a:xfrm>
            <a:off x="457200" y="41015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p:nvPr/>
        </p:nvSpPr>
        <p:spPr>
          <a:xfrm>
            <a:off x="157350" y="125700"/>
            <a:ext cx="8829185" cy="4892151"/>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Shape 8"/>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Light"/>
                <a:ea typeface="Muli Light"/>
                <a:cs typeface="Muli Light"/>
                <a:sym typeface="Muli Light"/>
              </a:defRPr>
            </a:lvl1pPr>
            <a:lvl2pPr lvl="1" algn="ctr">
              <a:buNone/>
              <a:defRPr sz="1200">
                <a:solidFill>
                  <a:srgbClr val="7C7F91"/>
                </a:solidFill>
                <a:latin typeface="Muli Light"/>
                <a:ea typeface="Muli Light"/>
                <a:cs typeface="Muli Light"/>
                <a:sym typeface="Muli Light"/>
              </a:defRPr>
            </a:lvl2pPr>
            <a:lvl3pPr lvl="2" algn="ctr">
              <a:buNone/>
              <a:defRPr sz="1200">
                <a:solidFill>
                  <a:srgbClr val="7C7F91"/>
                </a:solidFill>
                <a:latin typeface="Muli Light"/>
                <a:ea typeface="Muli Light"/>
                <a:cs typeface="Muli Light"/>
                <a:sym typeface="Muli Light"/>
              </a:defRPr>
            </a:lvl3pPr>
            <a:lvl4pPr lvl="3" algn="ctr">
              <a:buNone/>
              <a:defRPr sz="1200">
                <a:solidFill>
                  <a:srgbClr val="7C7F91"/>
                </a:solidFill>
                <a:latin typeface="Muli Light"/>
                <a:ea typeface="Muli Light"/>
                <a:cs typeface="Muli Light"/>
                <a:sym typeface="Muli Light"/>
              </a:defRPr>
            </a:lvl4pPr>
            <a:lvl5pPr lvl="4" algn="ctr">
              <a:buNone/>
              <a:defRPr sz="1200">
                <a:solidFill>
                  <a:srgbClr val="7C7F91"/>
                </a:solidFill>
                <a:latin typeface="Muli Light"/>
                <a:ea typeface="Muli Light"/>
                <a:cs typeface="Muli Light"/>
                <a:sym typeface="Muli Light"/>
              </a:defRPr>
            </a:lvl5pPr>
            <a:lvl6pPr lvl="5" algn="ctr">
              <a:buNone/>
              <a:defRPr sz="1200">
                <a:solidFill>
                  <a:srgbClr val="7C7F91"/>
                </a:solidFill>
                <a:latin typeface="Muli Light"/>
                <a:ea typeface="Muli Light"/>
                <a:cs typeface="Muli Light"/>
                <a:sym typeface="Muli Light"/>
              </a:defRPr>
            </a:lvl6pPr>
            <a:lvl7pPr lvl="6" algn="ctr">
              <a:buNone/>
              <a:defRPr sz="1200">
                <a:solidFill>
                  <a:srgbClr val="7C7F91"/>
                </a:solidFill>
                <a:latin typeface="Muli Light"/>
                <a:ea typeface="Muli Light"/>
                <a:cs typeface="Muli Light"/>
                <a:sym typeface="Muli Light"/>
              </a:defRPr>
            </a:lvl7pPr>
            <a:lvl8pPr lvl="7" algn="ctr">
              <a:buNone/>
              <a:defRPr sz="1200">
                <a:solidFill>
                  <a:srgbClr val="7C7F91"/>
                </a:solidFill>
                <a:latin typeface="Muli Light"/>
                <a:ea typeface="Muli Light"/>
                <a:cs typeface="Muli Light"/>
                <a:sym typeface="Muli Light"/>
              </a:defRPr>
            </a:lvl8pPr>
            <a:lvl9pPr lvl="8" algn="ctr">
              <a:buNone/>
              <a:defRPr sz="1200">
                <a:solidFill>
                  <a:srgbClr val="7C7F91"/>
                </a:solidFill>
                <a:latin typeface="Muli Light"/>
                <a:ea typeface="Muli Light"/>
                <a:cs typeface="Muli Light"/>
                <a:sym typeface="Muli Ligh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senriquenieto.educalab.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iesenriquenieto.educalab.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iesenriquenieto.educalab.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iesenriquenieto.educalab.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educalab.es/intef/2013/04/16/plan-de-cultura-digital-en-la-escuel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esenriquenieto.educalab.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blog.educalab.es/intef/2013/04/16/plan-de-cultura-digital-en-la-escuel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iesenriquenieto.educalab.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iesenriquenieto.educalab.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142844" y="2214560"/>
            <a:ext cx="8715436"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Congreso Nacional de Transformación Digital Educativa</a:t>
            </a:r>
            <a:r>
              <a:rPr lang="en" dirty="0" smtClean="0"/>
              <a:t/>
            </a:r>
            <a:br>
              <a:rPr lang="en" dirty="0" smtClean="0"/>
            </a:br>
            <a:r>
              <a:rPr lang="en" sz="2800" dirty="0" smtClean="0"/>
              <a:t>Madrid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r>
              <a:rPr lang="es-ES" sz="1600" dirty="0" smtClean="0"/>
              <a:t>Web pública del centro</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sp>
        <p:nvSpPr>
          <p:cNvPr id="8" name="Shape 68"/>
          <p:cNvSpPr txBox="1">
            <a:spLocks/>
          </p:cNvSpPr>
          <p:nvPr/>
        </p:nvSpPr>
        <p:spPr>
          <a:xfrm>
            <a:off x="890300" y="3786197"/>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3"/>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3"/>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pic>
        <p:nvPicPr>
          <p:cNvPr id="3074" name="Picture 2"/>
          <p:cNvPicPr>
            <a:picLocks noChangeAspect="1" noChangeArrowheads="1"/>
          </p:cNvPicPr>
          <p:nvPr/>
        </p:nvPicPr>
        <p:blipFill>
          <a:blip r:embed="rId4"/>
          <a:srcRect l="18975" t="9921" r="19633" b="16657"/>
          <a:stretch>
            <a:fillRect/>
          </a:stretch>
        </p:blipFill>
        <p:spPr bwMode="auto">
          <a:xfrm>
            <a:off x="322404" y="1071552"/>
            <a:ext cx="4035282" cy="27146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l="18975" t="13890" r="19633" b="20625"/>
          <a:stretch>
            <a:fillRect/>
          </a:stretch>
        </p:blipFill>
        <p:spPr bwMode="auto">
          <a:xfrm>
            <a:off x="4476749" y="1142990"/>
            <a:ext cx="4167217" cy="250033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r>
              <a:rPr lang="es-ES" sz="1600" dirty="0" smtClean="0"/>
              <a:t>Web pública del centro</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sp>
        <p:nvSpPr>
          <p:cNvPr id="8" name="Shape 68"/>
          <p:cNvSpPr txBox="1">
            <a:spLocks/>
          </p:cNvSpPr>
          <p:nvPr/>
        </p:nvSpPr>
        <p:spPr>
          <a:xfrm>
            <a:off x="890300" y="3786197"/>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3"/>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3"/>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pic>
        <p:nvPicPr>
          <p:cNvPr id="4098" name="Picture 2"/>
          <p:cNvPicPr>
            <a:picLocks noChangeAspect="1" noChangeArrowheads="1"/>
          </p:cNvPicPr>
          <p:nvPr/>
        </p:nvPicPr>
        <p:blipFill>
          <a:blip r:embed="rId4"/>
          <a:srcRect l="17859" t="13890" r="19633" b="24594"/>
          <a:stretch>
            <a:fillRect/>
          </a:stretch>
        </p:blipFill>
        <p:spPr bwMode="auto">
          <a:xfrm>
            <a:off x="285720" y="1357304"/>
            <a:ext cx="4258627" cy="235745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l="18975" t="13890" r="19633" b="26579"/>
          <a:stretch>
            <a:fillRect/>
          </a:stretch>
        </p:blipFill>
        <p:spPr bwMode="auto">
          <a:xfrm>
            <a:off x="4643438" y="1357304"/>
            <a:ext cx="4191029" cy="228601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r>
              <a:rPr lang="es-ES" sz="1600" dirty="0" smtClean="0"/>
              <a:t>Web pública del centro</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sp>
        <p:nvSpPr>
          <p:cNvPr id="8" name="Shape 68"/>
          <p:cNvSpPr txBox="1">
            <a:spLocks/>
          </p:cNvSpPr>
          <p:nvPr/>
        </p:nvSpPr>
        <p:spPr>
          <a:xfrm>
            <a:off x="857224" y="3929072"/>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3"/>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3"/>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pic>
        <p:nvPicPr>
          <p:cNvPr id="5122" name="Picture 2"/>
          <p:cNvPicPr>
            <a:picLocks noChangeAspect="1" noChangeArrowheads="1"/>
          </p:cNvPicPr>
          <p:nvPr/>
        </p:nvPicPr>
        <p:blipFill>
          <a:blip r:embed="rId4"/>
          <a:srcRect l="18975" t="13890" r="19633" b="18641"/>
          <a:stretch>
            <a:fillRect/>
          </a:stretch>
        </p:blipFill>
        <p:spPr bwMode="auto">
          <a:xfrm>
            <a:off x="357158" y="1214428"/>
            <a:ext cx="4160213" cy="2571768"/>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l="18975" t="13890" r="19633" b="8719"/>
          <a:stretch>
            <a:fillRect/>
          </a:stretch>
        </p:blipFill>
        <p:spPr bwMode="auto">
          <a:xfrm>
            <a:off x="4572000" y="1071552"/>
            <a:ext cx="4231328" cy="300039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r>
              <a:rPr lang="es-ES" sz="1600" dirty="0" smtClean="0"/>
              <a:t>Web pública del centro</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sp>
        <p:nvSpPr>
          <p:cNvPr id="8" name="Shape 68"/>
          <p:cNvSpPr txBox="1">
            <a:spLocks/>
          </p:cNvSpPr>
          <p:nvPr/>
        </p:nvSpPr>
        <p:spPr>
          <a:xfrm>
            <a:off x="890300" y="3786197"/>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3"/>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3"/>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pic>
        <p:nvPicPr>
          <p:cNvPr id="6146" name="Picture 2"/>
          <p:cNvPicPr>
            <a:picLocks noChangeAspect="1" noChangeArrowheads="1"/>
          </p:cNvPicPr>
          <p:nvPr/>
        </p:nvPicPr>
        <p:blipFill>
          <a:blip r:embed="rId4"/>
          <a:srcRect l="17859" t="7937" r="19633" b="10703"/>
          <a:stretch>
            <a:fillRect/>
          </a:stretch>
        </p:blipFill>
        <p:spPr bwMode="auto">
          <a:xfrm>
            <a:off x="2357422" y="1000114"/>
            <a:ext cx="4000528" cy="292895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428860" y="357172"/>
            <a:ext cx="3571900" cy="428628"/>
          </a:xfrm>
          <a:prstGeom prst="rect">
            <a:avLst/>
          </a:prstGeom>
        </p:spPr>
        <p:txBody>
          <a:bodyPr spcFirstLastPara="1" wrap="square" lIns="91425" tIns="91425" rIns="91425" bIns="91425" anchor="b" anchorCtr="0">
            <a:noAutofit/>
          </a:bodyPr>
          <a:lstStyle/>
          <a:p>
            <a:r>
              <a:rPr lang="es-ES" sz="1600" dirty="0" smtClean="0"/>
              <a:t>Web </a:t>
            </a:r>
            <a:r>
              <a:rPr lang="es-ES" sz="1600" dirty="0" smtClean="0"/>
              <a:t>privada</a:t>
            </a:r>
            <a:r>
              <a:rPr lang="es-ES" sz="1600" dirty="0" smtClean="0"/>
              <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pic>
        <p:nvPicPr>
          <p:cNvPr id="7" name="6 Imagen"/>
          <p:cNvPicPr/>
          <p:nvPr/>
        </p:nvPicPr>
        <p:blipFill>
          <a:blip r:embed="rId3" cstate="print"/>
          <a:srcRect l="5912" r="11761" b="37120"/>
          <a:stretch>
            <a:fillRect/>
          </a:stretch>
        </p:blipFill>
        <p:spPr bwMode="auto">
          <a:xfrm>
            <a:off x="357158" y="500048"/>
            <a:ext cx="4447309" cy="1840675"/>
          </a:xfrm>
          <a:prstGeom prst="rect">
            <a:avLst/>
          </a:prstGeom>
          <a:noFill/>
          <a:ln w="9525">
            <a:noFill/>
            <a:miter lim="800000"/>
            <a:headEnd/>
            <a:tailEnd/>
          </a:ln>
        </p:spPr>
      </p:pic>
      <p:sp>
        <p:nvSpPr>
          <p:cNvPr id="7170" name="AutoShape 2"/>
          <p:cNvSpPr>
            <a:spLocks noChangeArrowheads="1"/>
          </p:cNvSpPr>
          <p:nvPr/>
        </p:nvSpPr>
        <p:spPr bwMode="auto">
          <a:xfrm rot="9177076">
            <a:off x="4697237" y="730305"/>
            <a:ext cx="468313" cy="349250"/>
          </a:xfrm>
          <a:prstGeom prst="rightArrow">
            <a:avLst>
              <a:gd name="adj1" fmla="val 50000"/>
              <a:gd name="adj2" fmla="val 33523"/>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s-ES"/>
          </a:p>
        </p:txBody>
      </p:sp>
      <p:pic>
        <p:nvPicPr>
          <p:cNvPr id="9" name="8 Imagen"/>
          <p:cNvPicPr/>
          <p:nvPr/>
        </p:nvPicPr>
        <p:blipFill>
          <a:blip r:embed="rId4" cstate="print"/>
          <a:srcRect l="18553" t="9533" r="20661" b="32426"/>
          <a:stretch>
            <a:fillRect/>
          </a:stretch>
        </p:blipFill>
        <p:spPr bwMode="auto">
          <a:xfrm>
            <a:off x="4929190" y="1000114"/>
            <a:ext cx="3912181" cy="2024062"/>
          </a:xfrm>
          <a:prstGeom prst="rect">
            <a:avLst/>
          </a:prstGeom>
          <a:noFill/>
          <a:ln w="9525">
            <a:noFill/>
            <a:miter lim="800000"/>
            <a:headEnd/>
            <a:tailEnd/>
          </a:ln>
        </p:spPr>
      </p:pic>
      <p:sp>
        <p:nvSpPr>
          <p:cNvPr id="7171" name="AutoShape 3"/>
          <p:cNvSpPr>
            <a:spLocks noChangeArrowheads="1"/>
          </p:cNvSpPr>
          <p:nvPr/>
        </p:nvSpPr>
        <p:spPr bwMode="auto">
          <a:xfrm rot="9177076">
            <a:off x="6411749" y="2016190"/>
            <a:ext cx="468313" cy="349250"/>
          </a:xfrm>
          <a:prstGeom prst="rightArrow">
            <a:avLst>
              <a:gd name="adj1" fmla="val 50000"/>
              <a:gd name="adj2" fmla="val 33523"/>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s-ES"/>
          </a:p>
        </p:txBody>
      </p:sp>
      <p:pic>
        <p:nvPicPr>
          <p:cNvPr id="11" name="10 Imagen"/>
          <p:cNvPicPr/>
          <p:nvPr/>
        </p:nvPicPr>
        <p:blipFill>
          <a:blip r:embed="rId5" cstate="print"/>
          <a:srcRect t="14807" b="57783"/>
          <a:stretch>
            <a:fillRect/>
          </a:stretch>
        </p:blipFill>
        <p:spPr bwMode="auto">
          <a:xfrm>
            <a:off x="71406" y="3071816"/>
            <a:ext cx="5400353" cy="802361"/>
          </a:xfrm>
          <a:prstGeom prst="rect">
            <a:avLst/>
          </a:prstGeom>
          <a:noFill/>
          <a:ln w="9525">
            <a:noFill/>
            <a:miter lim="800000"/>
            <a:headEnd/>
            <a:tailEnd/>
          </a:ln>
        </p:spPr>
      </p:pic>
      <p:sp>
        <p:nvSpPr>
          <p:cNvPr id="7172" name="AutoShape 4"/>
          <p:cNvSpPr>
            <a:spLocks noChangeArrowheads="1"/>
          </p:cNvSpPr>
          <p:nvPr/>
        </p:nvSpPr>
        <p:spPr bwMode="auto">
          <a:xfrm>
            <a:off x="2928926" y="3000378"/>
            <a:ext cx="427038" cy="249238"/>
          </a:xfrm>
          <a:prstGeom prst="rightArrow">
            <a:avLst>
              <a:gd name="adj1" fmla="val 50000"/>
              <a:gd name="adj2" fmla="val 42834"/>
            </a:avLst>
          </a:prstGeom>
          <a:gradFill rotWithShape="0">
            <a:gsLst>
              <a:gs pos="0">
                <a:srgbClr val="9BBB59"/>
              </a:gs>
              <a:gs pos="100000">
                <a:srgbClr val="74903B"/>
              </a:gs>
            </a:gsLst>
            <a:path path="rect">
              <a:fillToRect l="50000" t="50000" r="50000" b="50000"/>
            </a:path>
          </a:gradFill>
          <a:ln w="0">
            <a:no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endParaRPr lang="es-ES"/>
          </a:p>
        </p:txBody>
      </p:sp>
      <p:sp>
        <p:nvSpPr>
          <p:cNvPr id="7173" name="AutoShape 5"/>
          <p:cNvSpPr>
            <a:spLocks noChangeArrowheads="1"/>
          </p:cNvSpPr>
          <p:nvPr/>
        </p:nvSpPr>
        <p:spPr bwMode="auto">
          <a:xfrm rot="9177076">
            <a:off x="4911637" y="3301712"/>
            <a:ext cx="466725" cy="349250"/>
          </a:xfrm>
          <a:prstGeom prst="rightArrow">
            <a:avLst>
              <a:gd name="adj1" fmla="val 50000"/>
              <a:gd name="adj2" fmla="val 33409"/>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s-ES"/>
          </a:p>
        </p:txBody>
      </p:sp>
      <p:pic>
        <p:nvPicPr>
          <p:cNvPr id="14" name="13 Imagen"/>
          <p:cNvPicPr/>
          <p:nvPr/>
        </p:nvPicPr>
        <p:blipFill>
          <a:blip r:embed="rId6" cstate="print"/>
          <a:srcRect t="15213" b="56363"/>
          <a:stretch>
            <a:fillRect/>
          </a:stretch>
        </p:blipFill>
        <p:spPr bwMode="auto">
          <a:xfrm>
            <a:off x="2643174" y="3929072"/>
            <a:ext cx="5400353" cy="832044"/>
          </a:xfrm>
          <a:prstGeom prst="rect">
            <a:avLst/>
          </a:prstGeom>
          <a:noFill/>
          <a:ln w="9525">
            <a:noFill/>
            <a:miter lim="800000"/>
            <a:headEnd/>
            <a:tailEnd/>
          </a:ln>
        </p:spPr>
      </p:pic>
      <p:sp>
        <p:nvSpPr>
          <p:cNvPr id="15" name="AutoShape 5"/>
          <p:cNvSpPr>
            <a:spLocks noChangeArrowheads="1"/>
          </p:cNvSpPr>
          <p:nvPr/>
        </p:nvSpPr>
        <p:spPr bwMode="auto">
          <a:xfrm rot="9177076">
            <a:off x="7626281" y="4301844"/>
            <a:ext cx="466725" cy="349250"/>
          </a:xfrm>
          <a:prstGeom prst="rightArrow">
            <a:avLst>
              <a:gd name="adj1" fmla="val 50000"/>
              <a:gd name="adj2" fmla="val 33409"/>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428860" y="357172"/>
            <a:ext cx="3571900" cy="428628"/>
          </a:xfrm>
          <a:prstGeom prst="rect">
            <a:avLst/>
          </a:prstGeom>
        </p:spPr>
        <p:txBody>
          <a:bodyPr spcFirstLastPara="1" wrap="square" lIns="91425" tIns="91425" rIns="91425" bIns="91425" anchor="b" anchorCtr="0">
            <a:noAutofit/>
          </a:bodyPr>
          <a:lstStyle/>
          <a:p>
            <a:r>
              <a:rPr lang="es-ES" sz="1600" dirty="0" smtClean="0"/>
              <a:t>Web </a:t>
            </a:r>
            <a:r>
              <a:rPr lang="es-ES" sz="1600" dirty="0" smtClean="0"/>
              <a:t>privada</a:t>
            </a:r>
            <a:r>
              <a:rPr lang="es-ES" sz="1600" dirty="0" smtClean="0"/>
              <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pic>
        <p:nvPicPr>
          <p:cNvPr id="13" name="12 Imagen"/>
          <p:cNvPicPr/>
          <p:nvPr/>
        </p:nvPicPr>
        <p:blipFill>
          <a:blip r:embed="rId3" cstate="print"/>
          <a:srcRect l="10529" t="33266" r="67587" b="19655"/>
          <a:stretch>
            <a:fillRect/>
          </a:stretch>
        </p:blipFill>
        <p:spPr bwMode="auto">
          <a:xfrm>
            <a:off x="5000628" y="428610"/>
            <a:ext cx="1928826" cy="3786214"/>
          </a:xfrm>
          <a:prstGeom prst="rect">
            <a:avLst/>
          </a:prstGeom>
          <a:noFill/>
          <a:ln w="9525">
            <a:noFill/>
            <a:miter lim="800000"/>
            <a:headEnd/>
            <a:tailEnd/>
          </a:ln>
        </p:spPr>
      </p:pic>
      <p:pic>
        <p:nvPicPr>
          <p:cNvPr id="17" name="Picture 2"/>
          <p:cNvPicPr>
            <a:picLocks noChangeAspect="1" noChangeArrowheads="1"/>
          </p:cNvPicPr>
          <p:nvPr/>
        </p:nvPicPr>
        <p:blipFill>
          <a:blip r:embed="rId4"/>
          <a:srcRect l="18975" t="27781" r="64598" b="16656"/>
          <a:stretch>
            <a:fillRect/>
          </a:stretch>
        </p:blipFill>
        <p:spPr bwMode="auto">
          <a:xfrm>
            <a:off x="6929454" y="571486"/>
            <a:ext cx="1990060" cy="3786214"/>
          </a:xfrm>
          <a:prstGeom prst="rect">
            <a:avLst/>
          </a:prstGeom>
          <a:noFill/>
          <a:ln w="9525">
            <a:noFill/>
            <a:miter lim="800000"/>
            <a:headEnd/>
            <a:tailEnd/>
          </a:ln>
          <a:effectLst/>
        </p:spPr>
      </p:pic>
      <p:pic>
        <p:nvPicPr>
          <p:cNvPr id="9218" name="Picture 2"/>
          <p:cNvPicPr>
            <a:picLocks noChangeAspect="1" noChangeArrowheads="1"/>
          </p:cNvPicPr>
          <p:nvPr/>
        </p:nvPicPr>
        <p:blipFill>
          <a:blip r:embed="rId5"/>
          <a:srcRect l="65856" r="19633" b="58328"/>
          <a:stretch>
            <a:fillRect/>
          </a:stretch>
        </p:blipFill>
        <p:spPr bwMode="auto">
          <a:xfrm>
            <a:off x="1000100" y="285734"/>
            <a:ext cx="1571636" cy="2538766"/>
          </a:xfrm>
          <a:prstGeom prst="rect">
            <a:avLst/>
          </a:prstGeom>
          <a:noFill/>
          <a:ln w="9525">
            <a:noFill/>
            <a:miter lim="800000"/>
            <a:headEnd/>
            <a:tailEnd/>
          </a:ln>
          <a:effectLst/>
        </p:spPr>
      </p:pic>
      <p:pic>
        <p:nvPicPr>
          <p:cNvPr id="9220" name="Picture 4"/>
          <p:cNvPicPr>
            <a:picLocks noChangeAspect="1" noChangeArrowheads="1"/>
          </p:cNvPicPr>
          <p:nvPr/>
        </p:nvPicPr>
        <p:blipFill>
          <a:blip r:embed="rId6"/>
          <a:srcRect l="18975" t="27780" r="19633" b="28563"/>
          <a:stretch>
            <a:fillRect/>
          </a:stretch>
        </p:blipFill>
        <p:spPr bwMode="auto">
          <a:xfrm>
            <a:off x="321441" y="2643188"/>
            <a:ext cx="4643462" cy="185740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428860" y="357172"/>
            <a:ext cx="3571900" cy="428628"/>
          </a:xfrm>
          <a:prstGeom prst="rect">
            <a:avLst/>
          </a:prstGeom>
        </p:spPr>
        <p:txBody>
          <a:bodyPr spcFirstLastPara="1" wrap="square" lIns="91425" tIns="91425" rIns="91425" bIns="91425" anchor="b" anchorCtr="0">
            <a:noAutofit/>
          </a:bodyPr>
          <a:lstStyle/>
          <a:p>
            <a:r>
              <a:rPr lang="es-ES" sz="1600" dirty="0" smtClean="0"/>
              <a:t>Web </a:t>
            </a:r>
            <a:r>
              <a:rPr lang="es-ES" sz="1600" dirty="0" smtClean="0"/>
              <a:t>privada</a:t>
            </a:r>
            <a:r>
              <a:rPr lang="es-ES" sz="1600" dirty="0" smtClean="0"/>
              <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pic>
        <p:nvPicPr>
          <p:cNvPr id="13" name="Picture 2"/>
          <p:cNvPicPr>
            <a:picLocks noChangeAspect="1" noChangeArrowheads="1"/>
          </p:cNvPicPr>
          <p:nvPr/>
        </p:nvPicPr>
        <p:blipFill>
          <a:blip r:embed="rId3"/>
          <a:srcRect l="29765" t="7937" r="19633" b="34516"/>
          <a:stretch>
            <a:fillRect/>
          </a:stretch>
        </p:blipFill>
        <p:spPr bwMode="auto">
          <a:xfrm>
            <a:off x="428596" y="714362"/>
            <a:ext cx="4020234" cy="2571768"/>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l="18975" r="19633" b="8719"/>
          <a:stretch>
            <a:fillRect/>
          </a:stretch>
        </p:blipFill>
        <p:spPr bwMode="auto">
          <a:xfrm>
            <a:off x="4572000" y="1142990"/>
            <a:ext cx="4270773" cy="35719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sp>
        <p:nvSpPr>
          <p:cNvPr id="289" name="Shape 289"/>
          <p:cNvSpPr txBox="1">
            <a:spLocks noGrp="1"/>
          </p:cNvSpPr>
          <p:nvPr>
            <p:ph type="ctrTitle" idx="4294967295"/>
          </p:nvPr>
        </p:nvSpPr>
        <p:spPr>
          <a:xfrm>
            <a:off x="1275150" y="2432850"/>
            <a:ext cx="6593700" cy="747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dirty="0" smtClean="0">
                <a:solidFill>
                  <a:srgbClr val="C3CED9"/>
                </a:solidFill>
              </a:rPr>
              <a:t>!</a:t>
            </a:r>
            <a:r>
              <a:rPr lang="en" sz="3600" dirty="0" smtClean="0">
                <a:solidFill>
                  <a:srgbClr val="C3CED9"/>
                </a:solidFill>
              </a:rPr>
              <a:t>GRACIAS!</a:t>
            </a:r>
            <a:endParaRPr sz="3600">
              <a:solidFill>
                <a:srgbClr val="C3CED9"/>
              </a:solidFill>
            </a:endParaRPr>
          </a:p>
        </p:txBody>
      </p:sp>
      <p:sp>
        <p:nvSpPr>
          <p:cNvPr id="290" name="Shape 290"/>
          <p:cNvSpPr txBox="1">
            <a:spLocks noGrp="1"/>
          </p:cNvSpPr>
          <p:nvPr>
            <p:ph type="subTitle" idx="4294967295"/>
          </p:nvPr>
        </p:nvSpPr>
        <p:spPr>
          <a:xfrm>
            <a:off x="1275150" y="3028052"/>
            <a:ext cx="6593700" cy="138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S" b="1" dirty="0" smtClean="0"/>
              <a:t>¿Alguna</a:t>
            </a:r>
            <a:r>
              <a:rPr lang="en" b="1" dirty="0" smtClean="0"/>
              <a:t> pregunta?</a:t>
            </a:r>
            <a:endParaRPr b="1"/>
          </a:p>
          <a:p>
            <a:pPr marL="0" lvl="0" indent="0" algn="ctr" rtl="0">
              <a:spcBef>
                <a:spcPts val="600"/>
              </a:spcBef>
              <a:spcAft>
                <a:spcPts val="0"/>
              </a:spcAft>
              <a:buClr>
                <a:schemeClr val="dk1"/>
              </a:buClr>
              <a:buSzPts val="1100"/>
              <a:buFont typeface="Arial"/>
              <a:buNone/>
            </a:pPr>
            <a:r>
              <a:rPr lang="en" dirty="0" smtClean="0"/>
              <a:t>jesusdiegorodriguez@gmail.com</a:t>
            </a:r>
            <a:endParaRPr/>
          </a:p>
        </p:txBody>
      </p:sp>
      <p:sp>
        <p:nvSpPr>
          <p:cNvPr id="291" name="Shape 291"/>
          <p:cNvSpPr/>
          <p:nvPr/>
        </p:nvSpPr>
        <p:spPr>
          <a:xfrm>
            <a:off x="3759751" y="879350"/>
            <a:ext cx="1624516" cy="1496748"/>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C3CE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CDBE"/>
        </a:solid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142844" y="2214560"/>
            <a:ext cx="8715436" cy="1159800"/>
          </a:xfrm>
          <a:prstGeom prst="rect">
            <a:avLst/>
          </a:prstGeom>
        </p:spPr>
        <p:txBody>
          <a:bodyPr spcFirstLastPara="1" wrap="square" lIns="91425" tIns="91425" rIns="91425" bIns="91425" anchor="b" anchorCtr="0">
            <a:noAutofit/>
          </a:bodyPr>
          <a:lstStyle/>
          <a:p>
            <a:pPr lvl="0"/>
            <a:r>
              <a:rPr lang="es-ES" sz="4400" i="1" dirty="0" smtClean="0"/>
              <a:t>Experiencias con SED </a:t>
            </a:r>
            <a:br>
              <a:rPr lang="es-ES" sz="4400" i="1" dirty="0" smtClean="0"/>
            </a:br>
            <a:r>
              <a:rPr lang="es-ES" sz="4400" i="1" dirty="0" smtClean="0"/>
              <a:t>(Sistema Educativo Digital)</a:t>
            </a:r>
            <a:r>
              <a:rPr lang="en" dirty="0" smtClean="0"/>
              <a:t/>
            </a:r>
            <a:br>
              <a:rPr lang="en" dirty="0" smtClean="0"/>
            </a:br>
            <a:r>
              <a:rPr lang="en" sz="2400" dirty="0" smtClean="0"/>
              <a:t>Ceuta, Melilla y Centros en el exterior</a:t>
            </a:r>
            <a:endParaRPr/>
          </a:p>
        </p:txBody>
      </p:sp>
    </p:spTree>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rtl="0">
              <a:spcBef>
                <a:spcPts val="0"/>
              </a:spcBef>
              <a:spcAft>
                <a:spcPts val="0"/>
              </a:spcAft>
              <a:buNone/>
            </a:pPr>
            <a:r>
              <a:rPr lang="en" dirty="0" smtClean="0"/>
              <a:t>Un poco de historia</a:t>
            </a:r>
            <a:endParaRPr/>
          </a:p>
        </p:txBody>
      </p:sp>
      <p:sp>
        <p:nvSpPr>
          <p:cNvPr id="75" name="Shape 75"/>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Origen y organismos que han desarrollado SED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SED Sistema Educativo Digital</a:t>
            </a:r>
            <a:endParaRPr/>
          </a:p>
        </p:txBody>
      </p:sp>
      <p:sp>
        <p:nvSpPr>
          <p:cNvPr id="66" name="Shape 6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200">
              <a:solidFill>
                <a:srgbClr val="7C7F91"/>
              </a:solidFill>
            </a:endParaRPr>
          </a:p>
          <a:p>
            <a:pPr marL="180975" indent="-180975" algn="just"/>
            <a:r>
              <a:rPr lang="es-ES" sz="1200" dirty="0" smtClean="0"/>
              <a:t>A travé</a:t>
            </a:r>
            <a:r>
              <a:rPr lang="es-ES" sz="1200" dirty="0" smtClean="0"/>
              <a:t>s del INTEF y d</a:t>
            </a:r>
            <a:r>
              <a:rPr lang="es-ES" sz="1200" dirty="0" smtClean="0"/>
              <a:t>entro </a:t>
            </a:r>
            <a:r>
              <a:rPr lang="es-ES" sz="1200" dirty="0" smtClean="0"/>
              <a:t>de las iniciativas planteadas, se contempló la creación de un sistema que permita homogeneizar las web de centros, denominado Sistema Educativo Digital (SED), en el que además se pueda establecer una comunidad virtual segura y se puedan conectar algunas de las aplicaciones utilizadas habitualmente en el quehacer diario de los centros: </a:t>
            </a:r>
            <a:r>
              <a:rPr lang="es-ES" sz="1200" dirty="0" err="1" smtClean="0"/>
              <a:t>moodle</a:t>
            </a:r>
            <a:r>
              <a:rPr lang="es-ES" sz="1200" dirty="0" smtClean="0"/>
              <a:t>-</a:t>
            </a:r>
            <a:r>
              <a:rPr lang="es-ES" sz="1200" dirty="0" err="1" smtClean="0"/>
              <a:t>Abies</a:t>
            </a:r>
            <a:r>
              <a:rPr lang="es-ES" sz="1200" dirty="0" smtClean="0"/>
              <a:t>-Alborán-….</a:t>
            </a:r>
          </a:p>
          <a:p>
            <a:pPr marL="0" lvl="0" indent="0" rtl="0">
              <a:spcBef>
                <a:spcPts val="600"/>
              </a:spcBef>
              <a:spcAft>
                <a:spcPts val="0"/>
              </a:spcAft>
              <a:buClr>
                <a:schemeClr val="dk1"/>
              </a:buClr>
              <a:buSzPts val="1100"/>
              <a:buFont typeface="Arial"/>
              <a:buNone/>
            </a:pPr>
            <a:endParaRPr sz="1200" b="1">
              <a:solidFill>
                <a:srgbClr val="7C7F91"/>
              </a:solidFill>
            </a:endParaRPr>
          </a:p>
        </p:txBody>
      </p:sp>
      <p:sp>
        <p:nvSpPr>
          <p:cNvPr id="67" name="Shape 67"/>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200" b="1" dirty="0" smtClean="0">
                <a:solidFill>
                  <a:srgbClr val="7C7F91"/>
                </a:solidFill>
              </a:rPr>
              <a:t>Plan de Cultura Digital</a:t>
            </a:r>
            <a:endParaRPr sz="1200">
              <a:solidFill>
                <a:srgbClr val="7C7F91"/>
              </a:solidFill>
            </a:endParaRPr>
          </a:p>
          <a:p>
            <a:pPr marL="180975" indent="-180975" algn="just"/>
            <a:r>
              <a:rPr lang="es-ES" sz="1200" dirty="0" smtClean="0"/>
              <a:t>Durante el curso </a:t>
            </a:r>
            <a:r>
              <a:rPr lang="es-ES" sz="1200" dirty="0" smtClean="0"/>
              <a:t>2013-14, se </a:t>
            </a:r>
            <a:r>
              <a:rPr lang="es-ES" sz="1200" dirty="0" smtClean="0"/>
              <a:t>inició la implantación del Plan de Cultura Digital en Ceuta, Melilla y centros en el exterior,  cuyo objetivo era la mejora de la calidad educativa a través de procesos de transformación de los centros docentes; esto suponía adecuar las actividades de enseñanza y aprendizaje soportadas en TIC a metodologías más innovadoras</a:t>
            </a:r>
            <a:r>
              <a:rPr lang="es-ES" sz="1200" dirty="0" smtClean="0"/>
              <a:t>. </a:t>
            </a:r>
            <a:endParaRPr lang="es-ES" sz="1200" dirty="0" smtClean="0"/>
          </a:p>
        </p:txBody>
      </p:sp>
      <p:sp>
        <p:nvSpPr>
          <p:cNvPr id="68" name="Shape 68"/>
          <p:cNvSpPr txBox="1">
            <a:spLocks noGrp="1"/>
          </p:cNvSpPr>
          <p:nvPr>
            <p:ph type="body" idx="2"/>
          </p:nvPr>
        </p:nvSpPr>
        <p:spPr>
          <a:xfrm>
            <a:off x="890300" y="3645128"/>
            <a:ext cx="7363500" cy="1141200"/>
          </a:xfrm>
          <a:prstGeom prst="rect">
            <a:avLst/>
          </a:prstGeom>
        </p:spPr>
        <p:txBody>
          <a:bodyPr spcFirstLastPara="1" wrap="square" lIns="91425" tIns="91425" rIns="91425" bIns="91425" anchor="t" anchorCtr="0">
            <a:noAutofit/>
          </a:bodyPr>
          <a:lstStyle/>
          <a:p>
            <a:pPr marL="0" lvl="0" indent="0" algn="ctr">
              <a:spcBef>
                <a:spcPts val="1000"/>
              </a:spcBef>
              <a:buNone/>
            </a:pPr>
            <a:r>
              <a:rPr lang="en" sz="1200" b="1" dirty="0" smtClean="0">
                <a:solidFill>
                  <a:srgbClr val="7C7F91"/>
                </a:solidFill>
              </a:rPr>
              <a:t>Plan de Cultura Digital:</a:t>
            </a:r>
          </a:p>
          <a:p>
            <a:pPr marL="0" lvl="0" indent="0" algn="ctr">
              <a:spcBef>
                <a:spcPts val="1000"/>
              </a:spcBef>
              <a:buNone/>
            </a:pPr>
            <a:r>
              <a:rPr lang="en" sz="1200" b="1" dirty="0" smtClean="0">
                <a:solidFill>
                  <a:srgbClr val="7C7F91"/>
                </a:solidFill>
              </a:rPr>
              <a:t> </a:t>
            </a:r>
            <a:r>
              <a:rPr lang="es-ES" sz="1200" b="1" dirty="0" smtClean="0">
                <a:hlinkClick r:id="rId3"/>
              </a:rPr>
              <a:t>http://blog.educalab.es/intef/2013/04/16/plan-de-cultura-digital-en-la-escuela/</a:t>
            </a:r>
            <a:endParaRPr sz="1200" b="1">
              <a:solidFill>
                <a:srgbClr val="7C7F91"/>
              </a:solidFill>
            </a:endParaRPr>
          </a:p>
          <a:p>
            <a:pPr marL="0" lvl="0" indent="0" rtl="0">
              <a:spcBef>
                <a:spcPts val="1000"/>
              </a:spcBef>
              <a:spcAft>
                <a:spcPts val="0"/>
              </a:spcAft>
              <a:buClr>
                <a:schemeClr val="dk1"/>
              </a:buClr>
              <a:buSzPts val="1100"/>
              <a:buFont typeface="Arial"/>
              <a:buNone/>
            </a:pPr>
            <a:endParaRPr sz="1200">
              <a:solidFill>
                <a:srgbClr val="7C7F91"/>
              </a:solidFill>
            </a:endParaRPr>
          </a:p>
          <a:p>
            <a:pPr marL="0" lvl="0" indent="0" rtl="0">
              <a:spcBef>
                <a:spcPts val="1000"/>
              </a:spcBef>
              <a:spcAft>
                <a:spcPts val="1000"/>
              </a:spcAft>
              <a:buNone/>
            </a:pPr>
            <a:endParaRPr sz="1200">
              <a:solidFill>
                <a:srgbClr val="7C7F91"/>
              </a:solidFill>
            </a:endParaRPr>
          </a:p>
        </p:txBody>
      </p:sp>
      <p:sp>
        <p:nvSpPr>
          <p:cNvPr id="69" name="Shape 6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SED Sistema Educativo Digital</a:t>
            </a:r>
            <a:endParaRPr/>
          </a:p>
        </p:txBody>
      </p:sp>
      <p:sp>
        <p:nvSpPr>
          <p:cNvPr id="66" name="Shape 6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200">
              <a:solidFill>
                <a:srgbClr val="7C7F91"/>
              </a:solidFill>
            </a:endParaRPr>
          </a:p>
          <a:p>
            <a:pPr marL="180975" indent="-180975" algn="just"/>
            <a:r>
              <a:rPr lang="es-ES" sz="1200" dirty="0" smtClean="0"/>
              <a:t>Desde el curso 2015-16 se ha abierto su uso al resto de centros de la ciudad, tanto de Primaria como de Secundaria. </a:t>
            </a:r>
          </a:p>
          <a:p>
            <a:pPr marL="180975" indent="-180975" algn="just"/>
            <a:r>
              <a:rPr lang="es-ES" sz="1200" dirty="0" smtClean="0"/>
              <a:t>A través de numerosos cursos organizados por la UPE los profesores y profesores TIC de los centros conocen esta herramienta.</a:t>
            </a:r>
          </a:p>
          <a:p>
            <a:pPr marL="0" lvl="0" indent="0" rtl="0">
              <a:spcBef>
                <a:spcPts val="600"/>
              </a:spcBef>
              <a:spcAft>
                <a:spcPts val="0"/>
              </a:spcAft>
              <a:buClr>
                <a:schemeClr val="dk1"/>
              </a:buClr>
              <a:buSzPts val="1100"/>
              <a:buFont typeface="Arial"/>
              <a:buNone/>
            </a:pPr>
            <a:endParaRPr sz="1200" b="1">
              <a:solidFill>
                <a:srgbClr val="7C7F91"/>
              </a:solidFill>
            </a:endParaRPr>
          </a:p>
        </p:txBody>
      </p:sp>
      <p:sp>
        <p:nvSpPr>
          <p:cNvPr id="67" name="Shape 67"/>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200" b="1" dirty="0" smtClean="0"/>
              <a:t>SED llega a Melilla</a:t>
            </a:r>
            <a:endParaRPr sz="1200">
              <a:solidFill>
                <a:srgbClr val="7C7F91"/>
              </a:solidFill>
            </a:endParaRPr>
          </a:p>
          <a:p>
            <a:pPr marL="180975" indent="-180975" algn="just"/>
            <a:r>
              <a:rPr lang="es-ES" sz="1200" dirty="0" smtClean="0"/>
              <a:t>En el curso 2014-15 se comienza ha experimentar con SED, el primer centro en probar sus posibilidades fue el IES Juan Antonio Fernández Pérez, a través de formación ofrecida por la Unidad de Programas (UPE de Melilla) los profesores experimentan y detectan errores a corregir.</a:t>
            </a:r>
          </a:p>
        </p:txBody>
      </p:sp>
      <p:sp>
        <p:nvSpPr>
          <p:cNvPr id="68" name="Shape 68"/>
          <p:cNvSpPr txBox="1">
            <a:spLocks noGrp="1"/>
          </p:cNvSpPr>
          <p:nvPr>
            <p:ph type="body" idx="2"/>
          </p:nvPr>
        </p:nvSpPr>
        <p:spPr>
          <a:xfrm>
            <a:off x="890300" y="3448725"/>
            <a:ext cx="7363500" cy="1141200"/>
          </a:xfrm>
          <a:prstGeom prst="rect">
            <a:avLst/>
          </a:prstGeom>
        </p:spPr>
        <p:txBody>
          <a:bodyPr spcFirstLastPara="1" wrap="square" lIns="91425" tIns="91425" rIns="91425" bIns="91425" anchor="t" anchorCtr="0">
            <a:noAutofit/>
          </a:bodyPr>
          <a:lstStyle/>
          <a:p>
            <a:pPr marL="0" lvl="0" indent="0" algn="ctr">
              <a:spcBef>
                <a:spcPts val="1000"/>
              </a:spcBef>
              <a:buNone/>
            </a:pPr>
            <a:r>
              <a:rPr lang="en" sz="1200" b="1" dirty="0" smtClean="0">
                <a:solidFill>
                  <a:srgbClr val="7C7F91"/>
                </a:solidFill>
              </a:rPr>
              <a:t>Plan de Cultura Digital:</a:t>
            </a:r>
          </a:p>
          <a:p>
            <a:pPr marL="0" lvl="0" indent="0" algn="ctr">
              <a:spcBef>
                <a:spcPts val="1000"/>
              </a:spcBef>
              <a:buNone/>
            </a:pPr>
            <a:r>
              <a:rPr lang="en" sz="1200" b="1" dirty="0" smtClean="0">
                <a:solidFill>
                  <a:srgbClr val="7C7F91"/>
                </a:solidFill>
                <a:hlinkClick r:id="rId3"/>
              </a:rPr>
              <a:t> </a:t>
            </a:r>
            <a:r>
              <a:rPr lang="es-ES" sz="1200" b="1" dirty="0" smtClean="0">
                <a:hlinkClick r:id="rId3"/>
              </a:rPr>
              <a:t>http://iesenriquenieto.educalab.es/</a:t>
            </a:r>
            <a:endParaRPr sz="1200" b="1">
              <a:solidFill>
                <a:srgbClr val="7C7F91"/>
              </a:solidFill>
            </a:endParaRPr>
          </a:p>
          <a:p>
            <a:pPr marL="0" lvl="0" indent="0" rtl="0">
              <a:spcBef>
                <a:spcPts val="1000"/>
              </a:spcBef>
              <a:spcAft>
                <a:spcPts val="0"/>
              </a:spcAft>
              <a:buClr>
                <a:schemeClr val="dk1"/>
              </a:buClr>
              <a:buSzPts val="1100"/>
              <a:buFont typeface="Arial"/>
              <a:buNone/>
            </a:pPr>
            <a:endParaRPr sz="1200">
              <a:solidFill>
                <a:srgbClr val="7C7F91"/>
              </a:solidFill>
            </a:endParaRPr>
          </a:p>
          <a:p>
            <a:pPr marL="0" lvl="0" indent="0" rtl="0">
              <a:spcBef>
                <a:spcPts val="1000"/>
              </a:spcBef>
              <a:spcAft>
                <a:spcPts val="1000"/>
              </a:spcAft>
              <a:buNone/>
            </a:pPr>
            <a:endParaRPr sz="1200">
              <a:solidFill>
                <a:srgbClr val="7C7F91"/>
              </a:solidFill>
            </a:endParaRPr>
          </a:p>
        </p:txBody>
      </p:sp>
      <p:sp>
        <p:nvSpPr>
          <p:cNvPr id="69" name="Shape 6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SED Sistema Educativo Digital</a:t>
            </a:r>
            <a:endParaRPr/>
          </a:p>
        </p:txBody>
      </p:sp>
      <p:sp>
        <p:nvSpPr>
          <p:cNvPr id="66" name="Shape 6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200">
              <a:solidFill>
                <a:srgbClr val="7C7F91"/>
              </a:solidFill>
            </a:endParaRPr>
          </a:p>
          <a:p>
            <a:pPr marL="180975" indent="-180975" algn="just"/>
            <a:r>
              <a:rPr lang="es-ES" sz="1200" dirty="0" smtClean="0"/>
              <a:t>En el curso 2016-17 desde el comienzo de curso profesores y alumnos tienen sus usuario y contraseñas.</a:t>
            </a:r>
          </a:p>
          <a:p>
            <a:pPr marL="180975" indent="-180975" algn="just"/>
            <a:r>
              <a:rPr lang="es-ES" sz="1200" dirty="0" smtClean="0"/>
              <a:t>Guías de ayuda para tutores, jefes de departamento,…</a:t>
            </a:r>
          </a:p>
          <a:p>
            <a:pPr marL="180975" indent="-180975" algn="just"/>
            <a:r>
              <a:rPr lang="es-ES" sz="1200" dirty="0" smtClean="0"/>
              <a:t>Los profesores empiezan a experimentar las ventajas de SED, publican noticias, las hacen públicas o las dejan privadas para sus grupos de alumnos .</a:t>
            </a:r>
            <a:endParaRPr lang="es-ES" sz="1200" dirty="0" smtClean="0"/>
          </a:p>
          <a:p>
            <a:pPr marL="180975" indent="-180975" algn="just"/>
            <a:endParaRPr lang="es-ES" sz="1200" dirty="0" smtClean="0"/>
          </a:p>
          <a:p>
            <a:pPr marL="0" lvl="0" indent="0" rtl="0">
              <a:spcBef>
                <a:spcPts val="600"/>
              </a:spcBef>
              <a:spcAft>
                <a:spcPts val="0"/>
              </a:spcAft>
              <a:buClr>
                <a:schemeClr val="dk1"/>
              </a:buClr>
              <a:buSzPts val="1100"/>
              <a:buFont typeface="Arial"/>
              <a:buNone/>
            </a:pPr>
            <a:endParaRPr sz="1200" b="1">
              <a:solidFill>
                <a:srgbClr val="7C7F91"/>
              </a:solidFill>
            </a:endParaRPr>
          </a:p>
        </p:txBody>
      </p:sp>
      <p:sp>
        <p:nvSpPr>
          <p:cNvPr id="67" name="Shape 67"/>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200" b="1" dirty="0" smtClean="0"/>
              <a:t>SED llega a mi centro</a:t>
            </a:r>
          </a:p>
          <a:p>
            <a:pPr marL="180975" indent="-180975" algn="just"/>
            <a:r>
              <a:rPr lang="es-ES" sz="1200" dirty="0" smtClean="0"/>
              <a:t>En el curso </a:t>
            </a:r>
            <a:r>
              <a:rPr lang="es-ES" sz="1200" dirty="0" smtClean="0"/>
              <a:t>2015-16 comenzamos a trabajar con SED en el IES Enrique Nieto.</a:t>
            </a:r>
          </a:p>
          <a:p>
            <a:pPr marL="180975" indent="-180975" algn="just"/>
            <a:r>
              <a:rPr lang="es-ES" sz="1200" dirty="0" smtClean="0"/>
              <a:t>Se abandona la antigua web del centro a finales del curso, que se nos quedó obsoleta y dejamos de pagar el correspondiente gasto de mantenimiento y alojamiento.</a:t>
            </a:r>
          </a:p>
          <a:p>
            <a:pPr marL="180975" indent="-180975" algn="just"/>
            <a:r>
              <a:rPr lang="es-ES" sz="1200" dirty="0" smtClean="0"/>
              <a:t>En este primer año utilizamos básicamente la parte pública, colgando noticias, imágenes y videos de interés.</a:t>
            </a:r>
            <a:endParaRPr lang="es-ES" sz="1200" dirty="0" smtClean="0"/>
          </a:p>
        </p:txBody>
      </p:sp>
      <p:sp>
        <p:nvSpPr>
          <p:cNvPr id="68" name="Shape 68"/>
          <p:cNvSpPr txBox="1">
            <a:spLocks noGrp="1"/>
          </p:cNvSpPr>
          <p:nvPr>
            <p:ph type="body" idx="2"/>
          </p:nvPr>
        </p:nvSpPr>
        <p:spPr>
          <a:xfrm>
            <a:off x="890300" y="3448725"/>
            <a:ext cx="7363500" cy="1141200"/>
          </a:xfrm>
          <a:prstGeom prst="rect">
            <a:avLst/>
          </a:prstGeom>
        </p:spPr>
        <p:txBody>
          <a:bodyPr spcFirstLastPara="1" wrap="square" lIns="91425" tIns="91425" rIns="91425" bIns="91425" anchor="t" anchorCtr="0">
            <a:noAutofit/>
          </a:bodyPr>
          <a:lstStyle/>
          <a:p>
            <a:pPr marL="0" lvl="0" indent="0" algn="ctr">
              <a:spcBef>
                <a:spcPts val="1000"/>
              </a:spcBef>
              <a:buNone/>
            </a:pPr>
            <a:r>
              <a:rPr lang="en" sz="1200" b="1" dirty="0" smtClean="0"/>
              <a:t>SED IES Enrique Nieto de Melilla:</a:t>
            </a:r>
            <a:endParaRPr lang="en" sz="1200" b="1" dirty="0" smtClean="0">
              <a:solidFill>
                <a:srgbClr val="7C7F91"/>
              </a:solidFill>
            </a:endParaRPr>
          </a:p>
          <a:p>
            <a:pPr marL="0" lvl="0" indent="0" algn="ctr">
              <a:spcBef>
                <a:spcPts val="1000"/>
              </a:spcBef>
              <a:buNone/>
            </a:pPr>
            <a:r>
              <a:rPr lang="en" sz="1200" b="1" dirty="0" smtClean="0">
                <a:solidFill>
                  <a:srgbClr val="7C7F91"/>
                </a:solidFill>
              </a:rPr>
              <a:t> </a:t>
            </a:r>
            <a:r>
              <a:rPr lang="es-ES" sz="1200" b="1" dirty="0" smtClean="0">
                <a:hlinkClick r:id="rId3"/>
              </a:rPr>
              <a:t>http://blog.educalab.es/intef/2013/04/16/plan-de-cultura-digital-en-la-escuela/</a:t>
            </a:r>
            <a:endParaRPr sz="1200" b="1">
              <a:solidFill>
                <a:srgbClr val="7C7F91"/>
              </a:solidFill>
            </a:endParaRPr>
          </a:p>
          <a:p>
            <a:pPr marL="0" lvl="0" indent="0" rtl="0">
              <a:spcBef>
                <a:spcPts val="1000"/>
              </a:spcBef>
              <a:spcAft>
                <a:spcPts val="0"/>
              </a:spcAft>
              <a:buClr>
                <a:schemeClr val="dk1"/>
              </a:buClr>
              <a:buSzPts val="1100"/>
              <a:buFont typeface="Arial"/>
              <a:buNone/>
            </a:pPr>
            <a:endParaRPr sz="1200">
              <a:solidFill>
                <a:srgbClr val="7C7F91"/>
              </a:solidFill>
            </a:endParaRPr>
          </a:p>
          <a:p>
            <a:pPr marL="0" lvl="0" indent="0" rtl="0">
              <a:spcBef>
                <a:spcPts val="1000"/>
              </a:spcBef>
              <a:spcAft>
                <a:spcPts val="1000"/>
              </a:spcAft>
              <a:buNone/>
            </a:pPr>
            <a:endParaRPr sz="1200">
              <a:solidFill>
                <a:srgbClr val="7C7F91"/>
              </a:solidFill>
            </a:endParaRPr>
          </a:p>
        </p:txBody>
      </p:sp>
      <p:sp>
        <p:nvSpPr>
          <p:cNvPr id="69" name="Shape 6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¿Qué es SED?</a:t>
            </a:r>
            <a:endParaRPr/>
          </a:p>
        </p:txBody>
      </p:sp>
      <p:sp>
        <p:nvSpPr>
          <p:cNvPr id="75" name="Shape 75"/>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Sistema Educativo Digital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pPr algn="just"/>
            <a:r>
              <a:rPr lang="es-ES" sz="1600" dirty="0" smtClean="0">
                <a:solidFill>
                  <a:schemeClr val="bg2"/>
                </a:solidFill>
              </a:rPr>
              <a:t>SED </a:t>
            </a:r>
            <a:r>
              <a:rPr lang="es-ES" sz="1600" dirty="0" smtClean="0">
                <a:solidFill>
                  <a:schemeClr val="bg2"/>
                </a:solidFill>
              </a:rPr>
              <a:t>es una plataforma que permite crear sitios web a todos los centros educativos de Ceuta y Melilla, basados en la propia información del centro, mediante unas sencillas plantillas y formularios, diseñados para el uso de todo tipo de usuarios.  </a:t>
            </a:r>
            <a:r>
              <a:rPr lang="es-ES" sz="1600" dirty="0" smtClean="0">
                <a:solidFill>
                  <a:schemeClr val="bg2"/>
                </a:solidFill>
              </a:rPr>
              <a:t/>
            </a:r>
            <a:br>
              <a:rPr lang="es-ES" sz="1600" dirty="0" smtClean="0">
                <a:solidFill>
                  <a:schemeClr val="bg2"/>
                </a:solidFill>
              </a:rPr>
            </a:br>
            <a:r>
              <a:rPr lang="es-ES" sz="1600" dirty="0" smtClean="0">
                <a:solidFill>
                  <a:schemeClr val="bg2"/>
                </a:solidFill>
              </a:rPr>
              <a:t>Consta </a:t>
            </a:r>
            <a:r>
              <a:rPr lang="es-ES" sz="1600" dirty="0" smtClean="0">
                <a:solidFill>
                  <a:schemeClr val="bg2"/>
                </a:solidFill>
              </a:rPr>
              <a:t>de dos partes bien diferenciadas</a:t>
            </a:r>
            <a:r>
              <a:rPr lang="es-ES" sz="1600" dirty="0" smtClean="0">
                <a:solidFill>
                  <a:schemeClr val="bg2"/>
                </a:solidFill>
              </a:rPr>
              <a:t>:</a:t>
            </a:r>
            <a:endParaRPr sz="1600">
              <a:solidFill>
                <a:schemeClr val="bg2"/>
              </a:solidFill>
            </a:endParaRPr>
          </a:p>
        </p:txBody>
      </p:sp>
      <p:sp>
        <p:nvSpPr>
          <p:cNvPr id="130" name="Shape 130"/>
          <p:cNvSpPr txBox="1">
            <a:spLocks noGrp="1"/>
          </p:cNvSpPr>
          <p:nvPr>
            <p:ph type="body" idx="1"/>
          </p:nvPr>
        </p:nvSpPr>
        <p:spPr>
          <a:xfrm>
            <a:off x="357158" y="1289450"/>
            <a:ext cx="4786346" cy="2711060"/>
          </a:xfrm>
          <a:prstGeom prst="rect">
            <a:avLst/>
          </a:prstGeom>
        </p:spPr>
        <p:txBody>
          <a:bodyPr spcFirstLastPara="1" wrap="square" lIns="91425" tIns="91425" rIns="91425" bIns="91425" anchor="ctr" anchorCtr="0">
            <a:noAutofit/>
          </a:bodyPr>
          <a:lstStyle/>
          <a:p>
            <a:pPr algn="just"/>
            <a:r>
              <a:rPr lang="es-ES" sz="1400" b="1" dirty="0" smtClean="0"/>
              <a:t>Web </a:t>
            </a:r>
            <a:r>
              <a:rPr lang="es-ES" sz="1400" b="1" dirty="0" smtClean="0"/>
              <a:t>pública del centro</a:t>
            </a:r>
          </a:p>
          <a:p>
            <a:pPr marL="87313" indent="1588" algn="just">
              <a:buNone/>
            </a:pPr>
            <a:r>
              <a:rPr lang="es-ES" sz="1400" dirty="0" smtClean="0"/>
              <a:t>La web pública del centro tiene como objetivo servir como herramienta para la comunicación del centro con la comunidad educativa</a:t>
            </a:r>
            <a:r>
              <a:rPr lang="es-ES" sz="1400" dirty="0" smtClean="0"/>
              <a:t>.</a:t>
            </a:r>
            <a:endParaRPr lang="es-ES" sz="1400" dirty="0" smtClean="0"/>
          </a:p>
          <a:p>
            <a:pPr algn="just"/>
            <a:r>
              <a:rPr lang="es-ES" sz="1400" b="1" dirty="0" smtClean="0"/>
              <a:t>Web </a:t>
            </a:r>
            <a:r>
              <a:rPr lang="es-ES" sz="1400" b="1" dirty="0" smtClean="0"/>
              <a:t>privada del centro. Mis Portales</a:t>
            </a:r>
          </a:p>
          <a:p>
            <a:pPr marL="87313" indent="1588" algn="just">
              <a:buNone/>
            </a:pPr>
            <a:r>
              <a:rPr lang="es-ES" sz="1400" dirty="0" smtClean="0"/>
              <a:t>Para acceder a la parte privada de la web, nos </a:t>
            </a:r>
            <a:r>
              <a:rPr lang="es-ES" sz="1400" dirty="0" err="1" smtClean="0"/>
              <a:t>logueamos</a:t>
            </a:r>
            <a:r>
              <a:rPr lang="es-ES" sz="1400" dirty="0" smtClean="0"/>
              <a:t> </a:t>
            </a:r>
            <a:r>
              <a:rPr lang="es-ES" sz="1400" dirty="0" smtClean="0"/>
              <a:t>pinchando en la imagen que está en la parte superior derecha de la Home </a:t>
            </a:r>
            <a:r>
              <a:rPr lang="es-ES" sz="1400" dirty="0" smtClean="0"/>
              <a:t>ACCEDER</a:t>
            </a:r>
            <a:endParaRPr lang="es-ES" dirty="0" smtClean="0"/>
          </a:p>
          <a:p>
            <a:pPr marL="0" lvl="0" indent="0" rtl="0">
              <a:spcBef>
                <a:spcPts val="600"/>
              </a:spcBef>
              <a:spcAft>
                <a:spcPts val="0"/>
              </a:spcAft>
              <a:buNone/>
            </a:pPr>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pic>
        <p:nvPicPr>
          <p:cNvPr id="1026" name="Picture 2"/>
          <p:cNvPicPr>
            <a:picLocks noChangeAspect="1" noChangeArrowheads="1"/>
          </p:cNvPicPr>
          <p:nvPr/>
        </p:nvPicPr>
        <p:blipFill>
          <a:blip r:embed="rId3"/>
          <a:srcRect l="18975" t="7937" r="19633" b="10703"/>
          <a:stretch>
            <a:fillRect/>
          </a:stretch>
        </p:blipFill>
        <p:spPr bwMode="auto">
          <a:xfrm>
            <a:off x="5214942" y="1087138"/>
            <a:ext cx="3429024" cy="2556182"/>
          </a:xfrm>
          <a:prstGeom prst="rect">
            <a:avLst/>
          </a:prstGeom>
          <a:noFill/>
          <a:ln w="9525">
            <a:noFill/>
            <a:miter lim="800000"/>
            <a:headEnd/>
            <a:tailEnd/>
          </a:ln>
          <a:effectLst/>
        </p:spPr>
      </p:pic>
      <p:sp>
        <p:nvSpPr>
          <p:cNvPr id="8" name="Shape 68"/>
          <p:cNvSpPr txBox="1">
            <a:spLocks/>
          </p:cNvSpPr>
          <p:nvPr/>
        </p:nvSpPr>
        <p:spPr>
          <a:xfrm>
            <a:off x="890300" y="3786197"/>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4"/>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4"/>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5720" y="428610"/>
            <a:ext cx="8572560" cy="857400"/>
          </a:xfrm>
          <a:prstGeom prst="rect">
            <a:avLst/>
          </a:prstGeom>
        </p:spPr>
        <p:txBody>
          <a:bodyPr spcFirstLastPara="1" wrap="square" lIns="91425" tIns="91425" rIns="91425" bIns="91425" anchor="b" anchorCtr="0">
            <a:noAutofit/>
          </a:bodyPr>
          <a:lstStyle/>
          <a:p>
            <a:r>
              <a:rPr lang="es-ES" sz="1600" dirty="0" smtClean="0"/>
              <a:t>Web pública del centro</a:t>
            </a:r>
            <a:br>
              <a:rPr lang="es-ES" sz="1600" dirty="0" smtClean="0"/>
            </a:br>
            <a:endParaRPr sz="1600">
              <a:solidFill>
                <a:schemeClr val="bg2"/>
              </a:solidFill>
            </a:endParaRPr>
          </a:p>
        </p:txBody>
      </p:sp>
      <p:sp>
        <p:nvSpPr>
          <p:cNvPr id="132" name="Shape 132"/>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7</a:t>
            </a:r>
            <a:endParaRPr/>
          </a:p>
        </p:txBody>
      </p:sp>
      <p:pic>
        <p:nvPicPr>
          <p:cNvPr id="1026" name="Picture 2"/>
          <p:cNvPicPr>
            <a:picLocks noChangeAspect="1" noChangeArrowheads="1"/>
          </p:cNvPicPr>
          <p:nvPr/>
        </p:nvPicPr>
        <p:blipFill>
          <a:blip r:embed="rId3"/>
          <a:srcRect l="18975" t="7937" r="19633" b="10703"/>
          <a:stretch>
            <a:fillRect/>
          </a:stretch>
        </p:blipFill>
        <p:spPr bwMode="auto">
          <a:xfrm>
            <a:off x="500035" y="1000114"/>
            <a:ext cx="3929089" cy="2928958"/>
          </a:xfrm>
          <a:prstGeom prst="rect">
            <a:avLst/>
          </a:prstGeom>
          <a:noFill/>
          <a:ln w="9525">
            <a:noFill/>
            <a:miter lim="800000"/>
            <a:headEnd/>
            <a:tailEnd/>
          </a:ln>
          <a:effectLst/>
        </p:spPr>
      </p:pic>
      <p:sp>
        <p:nvSpPr>
          <p:cNvPr id="8" name="Shape 68"/>
          <p:cNvSpPr txBox="1">
            <a:spLocks/>
          </p:cNvSpPr>
          <p:nvPr/>
        </p:nvSpPr>
        <p:spPr>
          <a:xfrm>
            <a:off x="890300" y="3786197"/>
            <a:ext cx="7363500" cy="803728"/>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r>
              <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hlinkClick r:id="rId4"/>
              </a:rPr>
              <a:t> </a:t>
            </a:r>
            <a:r>
              <a:rPr kumimoji="0" lang="es-ES" sz="1200" b="1" i="0" u="none" strike="noStrike" kern="0" cap="none" spc="0" normalizeH="0" baseline="0" noProof="0" dirty="0" smtClean="0">
                <a:ln>
                  <a:noFill/>
                </a:ln>
                <a:solidFill>
                  <a:srgbClr val="000000"/>
                </a:solidFill>
                <a:effectLst/>
                <a:uLnTx/>
                <a:uFillTx/>
                <a:latin typeface="Arial"/>
                <a:ea typeface="Arial"/>
                <a:cs typeface="Arial"/>
                <a:sym typeface="Arial"/>
                <a:hlinkClick r:id="rId4"/>
              </a:rPr>
              <a:t>http://iesenriquenieto.educalab.es/</a:t>
            </a:r>
            <a:endParaRPr kumimoji="0" lang="es-ES" sz="1200" b="1"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endParaRPr kumimoji="0" lang="es-ES" sz="1200" b="0" i="0" u="none" strike="noStrike" kern="0" cap="none" spc="0" normalizeH="0" baseline="0" noProof="0" dirty="0" smtClean="0">
              <a:ln>
                <a:noFill/>
              </a:ln>
              <a:solidFill>
                <a:srgbClr val="7C7F9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lang="es-ES" sz="1200" b="0" i="0" u="none" strike="noStrike" kern="0" cap="none" spc="0" normalizeH="0" baseline="0" noProof="0" dirty="0">
              <a:ln>
                <a:noFill/>
              </a:ln>
              <a:solidFill>
                <a:srgbClr val="7C7F91"/>
              </a:solidFill>
              <a:effectLst/>
              <a:uLnTx/>
              <a:uFillTx/>
              <a:latin typeface="Arial"/>
              <a:ea typeface="Arial"/>
              <a:cs typeface="Arial"/>
              <a:sym typeface="Arial"/>
            </a:endParaRPr>
          </a:p>
        </p:txBody>
      </p:sp>
      <p:pic>
        <p:nvPicPr>
          <p:cNvPr id="2050" name="Picture 2"/>
          <p:cNvPicPr>
            <a:picLocks noChangeAspect="1" noChangeArrowheads="1"/>
          </p:cNvPicPr>
          <p:nvPr/>
        </p:nvPicPr>
        <p:blipFill>
          <a:blip r:embed="rId5"/>
          <a:srcRect l="18976" t="7938" r="19632" b="8718"/>
          <a:stretch>
            <a:fillRect/>
          </a:stretch>
        </p:blipFill>
        <p:spPr bwMode="auto">
          <a:xfrm>
            <a:off x="4714876" y="1000114"/>
            <a:ext cx="3929090" cy="300039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145</TotalTime>
  <Words>602</Words>
  <PresentationFormat>Presentación en pantalla (16:9)</PresentationFormat>
  <Paragraphs>68</Paragraphs>
  <Slides>17</Slides>
  <Notes>17</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Quickly template</vt:lpstr>
      <vt:lpstr>Congreso Nacional de Transformación Digital Educativa Madrid 2018</vt:lpstr>
      <vt:lpstr>Experiencias con SED  (Sistema Educativo Digital) Ceuta, Melilla y Centros en el exterior</vt:lpstr>
      <vt:lpstr> Un poco de historia</vt:lpstr>
      <vt:lpstr>SED Sistema Educativo Digital</vt:lpstr>
      <vt:lpstr>SED Sistema Educativo Digital</vt:lpstr>
      <vt:lpstr>SED Sistema Educativo Digital</vt:lpstr>
      <vt:lpstr>¿Qué es SED?</vt:lpstr>
      <vt:lpstr>SED es una plataforma que permite crear sitios web a todos los centros educativos de Ceuta y Melilla, basados en la propia información del centro, mediante unas sencillas plantillas y formularios, diseñados para el uso de todo tipo de usuarios.   Consta de dos partes bien diferenciadas:</vt:lpstr>
      <vt:lpstr>Web pública del centro </vt:lpstr>
      <vt:lpstr>Web pública del centro </vt:lpstr>
      <vt:lpstr>Web pública del centro </vt:lpstr>
      <vt:lpstr>Web pública del centro </vt:lpstr>
      <vt:lpstr>Web pública del centro </vt:lpstr>
      <vt:lpstr>Web privada </vt:lpstr>
      <vt:lpstr>Web privada </vt:lpstr>
      <vt:lpstr>Web privada </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Congreso Nacional de Transformación Digital Educativa Madrid 2018</dc:title>
  <dc:creator>user</dc:creator>
  <cp:lastModifiedBy>user</cp:lastModifiedBy>
  <cp:revision>17</cp:revision>
  <dcterms:modified xsi:type="dcterms:W3CDTF">2018-05-22T22:31:20Z</dcterms:modified>
</cp:coreProperties>
</file>